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7" r:id="rId7"/>
    <p:sldId id="270" r:id="rId8"/>
    <p:sldId id="268" r:id="rId9"/>
    <p:sldId id="262" r:id="rId10"/>
    <p:sldId id="277" r:id="rId11"/>
    <p:sldId id="260" r:id="rId12"/>
    <p:sldId id="276" r:id="rId13"/>
    <p:sldId id="269" r:id="rId14"/>
    <p:sldId id="261" r:id="rId15"/>
    <p:sldId id="278" r:id="rId16"/>
    <p:sldId id="272" r:id="rId17"/>
    <p:sldId id="273" r:id="rId18"/>
    <p:sldId id="274" r:id="rId19"/>
    <p:sldId id="275" r:id="rId20"/>
    <p:sldId id="279"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82"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A1A53B-AC37-A810-AAD3-756F941284C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FC5DD50-722A-2E89-82BA-F6EACB2B6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515AED9-6E22-E70B-6577-38A6DF51C867}"/>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5" name="Pladsholder til sidefod 4">
            <a:extLst>
              <a:ext uri="{FF2B5EF4-FFF2-40B4-BE49-F238E27FC236}">
                <a16:creationId xmlns:a16="http://schemas.microsoft.com/office/drawing/2014/main" id="{54F9E605-44C1-263F-F342-3B7E73B3529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0EC1A5A-3AC9-6DE5-9960-AAA91718E401}"/>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287316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E5636-AE63-3573-FF93-75B046185CA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93FBAB2-3F33-9E02-102A-7B73E4D3BEF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17576E8-BD2F-845E-142A-C71E95CC2E4F}"/>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5" name="Pladsholder til sidefod 4">
            <a:extLst>
              <a:ext uri="{FF2B5EF4-FFF2-40B4-BE49-F238E27FC236}">
                <a16:creationId xmlns:a16="http://schemas.microsoft.com/office/drawing/2014/main" id="{21035883-9596-99C8-127A-771EB6C963A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C157BC0-C044-3CC2-55EA-F0C0D2C2AE7A}"/>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131723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79C6919-1AA4-75D6-2645-86C2846CDB9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B4245E6-7B6A-1428-B792-19E26B95C43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39CCCF1-66D1-9069-CAB1-B2CD2DD24C4B}"/>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5" name="Pladsholder til sidefod 4">
            <a:extLst>
              <a:ext uri="{FF2B5EF4-FFF2-40B4-BE49-F238E27FC236}">
                <a16:creationId xmlns:a16="http://schemas.microsoft.com/office/drawing/2014/main" id="{14BCF9F3-D1B5-5E01-1F85-981B42B28E2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EABD0D3-F1F8-1711-D77C-056A5DFE2FC8}"/>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398529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B362-4222-1E0A-92D7-E736C1EF9E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91BDCF2-9CE2-D3FC-4E57-6AFA90CE32B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BDC2ADE-D36C-692F-3D4B-98DE77E8FC66}"/>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5" name="Pladsholder til sidefod 4">
            <a:extLst>
              <a:ext uri="{FF2B5EF4-FFF2-40B4-BE49-F238E27FC236}">
                <a16:creationId xmlns:a16="http://schemas.microsoft.com/office/drawing/2014/main" id="{18264E91-9E99-EA09-B9C6-5ADE0B61B39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57B86C6-B542-742F-7F19-3CB45D617E0E}"/>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205037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472AB0-7D3D-680F-CB2D-DCC6DDD3D37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973FC7E-71D8-B210-5C0F-AA86FC592E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81407E6-BDBD-39D2-6A83-AF505534055F}"/>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5" name="Pladsholder til sidefod 4">
            <a:extLst>
              <a:ext uri="{FF2B5EF4-FFF2-40B4-BE49-F238E27FC236}">
                <a16:creationId xmlns:a16="http://schemas.microsoft.com/office/drawing/2014/main" id="{BE193FC7-6504-B5D1-D6AE-DB8673DB42D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CB70D81-F846-9A9D-0072-4A2655FE3831}"/>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183394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3AEC6A-B72D-E95F-26A1-C255F18EEE5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C6D72AA-37A6-E285-3ED3-1CEC3789A4C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ED5DF8F-CB78-2752-9EC7-D1ABEC294E1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4879E70-6252-4466-2D62-BE65485E3035}"/>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6" name="Pladsholder til sidefod 5">
            <a:extLst>
              <a:ext uri="{FF2B5EF4-FFF2-40B4-BE49-F238E27FC236}">
                <a16:creationId xmlns:a16="http://schemas.microsoft.com/office/drawing/2014/main" id="{EF7E24DF-585A-ACED-D29E-5AC27C806D5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C0F271-9D35-A946-A4D9-9EBBFC8260AE}"/>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7009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BD6AA-19F3-10B4-3E4B-D5BB6A9C372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9EF2567-B0BE-EBD0-647C-B03A0AF652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D9728CD-9987-0C27-644E-31997591A66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8FA86E99-71E6-7E63-863E-CC658A6B49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3EB466F-0D6E-2BE3-FBDD-02A7BE25BE9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EE9C18D-E322-75E2-7194-2D9B69DAF060}"/>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8" name="Pladsholder til sidefod 7">
            <a:extLst>
              <a:ext uri="{FF2B5EF4-FFF2-40B4-BE49-F238E27FC236}">
                <a16:creationId xmlns:a16="http://schemas.microsoft.com/office/drawing/2014/main" id="{E9B14D08-E06B-F8DA-B9EB-1C6A0335424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D016D31-0E75-87A4-1F18-1F0A77A7D1BA}"/>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370951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2B37F-4887-C65F-D613-1607A8F3240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9DAD8DC-0D7B-380F-2A3F-B121CC093B60}"/>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4" name="Pladsholder til sidefod 3">
            <a:extLst>
              <a:ext uri="{FF2B5EF4-FFF2-40B4-BE49-F238E27FC236}">
                <a16:creationId xmlns:a16="http://schemas.microsoft.com/office/drawing/2014/main" id="{BAD72528-942D-C92F-B302-2D24A08DE64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75E8EF8-5C26-1F9A-A660-8194AC35346A}"/>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85957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473A266-B226-376E-3603-DF42570E68BC}"/>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3" name="Pladsholder til sidefod 2">
            <a:extLst>
              <a:ext uri="{FF2B5EF4-FFF2-40B4-BE49-F238E27FC236}">
                <a16:creationId xmlns:a16="http://schemas.microsoft.com/office/drawing/2014/main" id="{F971B199-87C1-5604-C8A8-79E69FA4D91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C76C1A2-8AEF-F90D-4A79-7F1A969136BA}"/>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41780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D8061-9F1F-5D97-9222-5F83862DC40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7FFC37E5-DC41-178C-D954-DBB54112E7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09DFD55-866D-E4E8-86D2-1B8AE79F6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BA8E663-6853-9737-AC63-AB3445849417}"/>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6" name="Pladsholder til sidefod 5">
            <a:extLst>
              <a:ext uri="{FF2B5EF4-FFF2-40B4-BE49-F238E27FC236}">
                <a16:creationId xmlns:a16="http://schemas.microsoft.com/office/drawing/2014/main" id="{673C1DC5-572B-30CF-4F26-BA10CFBB740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CF3506D-D348-81AC-010F-B92B7D5E0DA0}"/>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316557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47116-C0E7-A0FB-260A-CB1CF42B3E9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730ED28-9D95-24CE-6F66-B39420773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A578402-84DA-4715-DCBB-EA5EE3916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3BCFE56-06D9-C240-2BBC-9102C50F8C65}"/>
              </a:ext>
            </a:extLst>
          </p:cNvPr>
          <p:cNvSpPr>
            <a:spLocks noGrp="1"/>
          </p:cNvSpPr>
          <p:nvPr>
            <p:ph type="dt" sz="half" idx="10"/>
          </p:nvPr>
        </p:nvSpPr>
        <p:spPr/>
        <p:txBody>
          <a:bodyPr/>
          <a:lstStyle/>
          <a:p>
            <a:fld id="{77C1D4F9-28C4-4525-8CD5-77D0508F3F8F}" type="datetimeFigureOut">
              <a:rPr lang="da-DK" smtClean="0"/>
              <a:t>09-01-2026</a:t>
            </a:fld>
            <a:endParaRPr lang="da-DK"/>
          </a:p>
        </p:txBody>
      </p:sp>
      <p:sp>
        <p:nvSpPr>
          <p:cNvPr id="6" name="Pladsholder til sidefod 5">
            <a:extLst>
              <a:ext uri="{FF2B5EF4-FFF2-40B4-BE49-F238E27FC236}">
                <a16:creationId xmlns:a16="http://schemas.microsoft.com/office/drawing/2014/main" id="{35011009-962E-26A9-1CAB-59AD2A897A4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1F74501-BCBD-3B89-10BD-FEF788212CD5}"/>
              </a:ext>
            </a:extLst>
          </p:cNvPr>
          <p:cNvSpPr>
            <a:spLocks noGrp="1"/>
          </p:cNvSpPr>
          <p:nvPr>
            <p:ph type="sldNum" sz="quarter" idx="12"/>
          </p:nvPr>
        </p:nvSpPr>
        <p:spPr/>
        <p:txBody>
          <a:bodyPr/>
          <a:lstStyle/>
          <a:p>
            <a:fld id="{87804796-87FF-4031-8F85-754D7B19EDAB}" type="slidenum">
              <a:rPr lang="da-DK" smtClean="0"/>
              <a:t>‹nr.›</a:t>
            </a:fld>
            <a:endParaRPr lang="da-DK"/>
          </a:p>
        </p:txBody>
      </p:sp>
    </p:spTree>
    <p:extLst>
      <p:ext uri="{BB962C8B-B14F-4D97-AF65-F5344CB8AC3E}">
        <p14:creationId xmlns:p14="http://schemas.microsoft.com/office/powerpoint/2010/main" val="227322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CAC3AAD-ECA8-6DEC-E7BB-CA9D8C728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6565B2D-0471-2AB9-8B3B-A6F358AA7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200ED87-876A-9ADE-C921-D265C8415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C1D4F9-28C4-4525-8CD5-77D0508F3F8F}" type="datetimeFigureOut">
              <a:rPr lang="da-DK" smtClean="0"/>
              <a:t>09-01-2026</a:t>
            </a:fld>
            <a:endParaRPr lang="da-DK"/>
          </a:p>
        </p:txBody>
      </p:sp>
      <p:sp>
        <p:nvSpPr>
          <p:cNvPr id="5" name="Pladsholder til sidefod 4">
            <a:extLst>
              <a:ext uri="{FF2B5EF4-FFF2-40B4-BE49-F238E27FC236}">
                <a16:creationId xmlns:a16="http://schemas.microsoft.com/office/drawing/2014/main" id="{FE39790A-AE86-9CE8-C65D-C990A6139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94FEEEE-DFC1-E9EB-FED2-2859F80D7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804796-87FF-4031-8F85-754D7B19EDAB}" type="slidenum">
              <a:rPr lang="da-DK" smtClean="0"/>
              <a:t>‹nr.›</a:t>
            </a:fld>
            <a:endParaRPr lang="da-DK"/>
          </a:p>
        </p:txBody>
      </p:sp>
    </p:spTree>
    <p:extLst>
      <p:ext uri="{BB962C8B-B14F-4D97-AF65-F5344CB8AC3E}">
        <p14:creationId xmlns:p14="http://schemas.microsoft.com/office/powerpoint/2010/main" val="351285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DB6398E9-B868-4176-32D1-3EEB22B76DD6}"/>
              </a:ext>
            </a:extLst>
          </p:cNvPr>
          <p:cNvSpPr>
            <a:spLocks noGrp="1"/>
          </p:cNvSpPr>
          <p:nvPr>
            <p:ph type="ctrTitle"/>
          </p:nvPr>
        </p:nvSpPr>
        <p:spPr>
          <a:xfrm>
            <a:off x="5297762" y="640080"/>
            <a:ext cx="6251110" cy="3566160"/>
          </a:xfrm>
        </p:spPr>
        <p:txBody>
          <a:bodyPr anchor="b">
            <a:normAutofit/>
          </a:bodyPr>
          <a:lstStyle/>
          <a:p>
            <a:pPr algn="l"/>
            <a:r>
              <a:rPr lang="en-US" sz="5400" noProof="0" dirty="0"/>
              <a:t>Obedience – grp. B</a:t>
            </a:r>
          </a:p>
        </p:txBody>
      </p:sp>
      <p:pic>
        <p:nvPicPr>
          <p:cNvPr id="7" name="Billede 6" descr="Et billede, der indeholder græs, person, Hunderace, udendørs&#10;&#10;AI-genereret indhold kan være ukorrekt.">
            <a:extLst>
              <a:ext uri="{FF2B5EF4-FFF2-40B4-BE49-F238E27FC236}">
                <a16:creationId xmlns:a16="http://schemas.microsoft.com/office/drawing/2014/main" id="{B91988D3-9C7E-6B79-B20B-9B7601EE0F17}"/>
              </a:ext>
            </a:extLst>
          </p:cNvPr>
          <p:cNvPicPr>
            <a:picLocks noChangeAspect="1"/>
          </p:cNvPicPr>
          <p:nvPr/>
        </p:nvPicPr>
        <p:blipFill>
          <a:blip r:embed="rId2">
            <a:extLst>
              <a:ext uri="{28A0092B-C50C-407E-A947-70E740481C1C}">
                <a14:useLocalDpi xmlns:a14="http://schemas.microsoft.com/office/drawing/2010/main" val="0"/>
              </a:ext>
            </a:extLst>
          </a:blip>
          <a:srcRect l="8537"/>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80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4BE4FADF-B390-2FB1-29DA-5936AF1425F8}"/>
              </a:ext>
            </a:extLst>
          </p:cNvPr>
          <p:cNvSpPr>
            <a:spLocks noGrp="1"/>
          </p:cNvSpPr>
          <p:nvPr>
            <p:ph type="title"/>
          </p:nvPr>
        </p:nvSpPr>
        <p:spPr>
          <a:xfrm>
            <a:off x="838200" y="365125"/>
            <a:ext cx="10515600" cy="1325563"/>
          </a:xfrm>
        </p:spPr>
        <p:txBody>
          <a:bodyPr>
            <a:normAutofit/>
          </a:bodyPr>
          <a:lstStyle/>
          <a:p>
            <a:r>
              <a:rPr lang="en-US" sz="2200" noProof="0" dirty="0"/>
              <a:t>How must the rule about taking positions be done?</a:t>
            </a:r>
            <a:br>
              <a:rPr lang="en-US" sz="2200" noProof="0" dirty="0"/>
            </a:br>
            <a:r>
              <a:rPr lang="en-US" sz="2200" noProof="0" dirty="0"/>
              <a:t>For example, in the stand while running or down with recall exercise: when the dog, on the handler’s command, first jumps up and only then takes the required position. (Many people train it this way, how to be Judge?)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8358D2FE-F038-A6EA-E4A6-0F39C171E3F0}"/>
              </a:ext>
            </a:extLst>
          </p:cNvPr>
          <p:cNvSpPr>
            <a:spLocks noGrp="1"/>
          </p:cNvSpPr>
          <p:nvPr>
            <p:ph idx="1"/>
          </p:nvPr>
        </p:nvSpPr>
        <p:spPr>
          <a:xfrm>
            <a:off x="838200" y="1929384"/>
            <a:ext cx="10515600" cy="4251960"/>
          </a:xfrm>
        </p:spPr>
        <p:txBody>
          <a:bodyPr>
            <a:normAutofit/>
          </a:bodyPr>
          <a:lstStyle/>
          <a:p>
            <a:r>
              <a:rPr lang="en-US" sz="2200" noProof="0" dirty="0"/>
              <a:t>The dog has to react immediately on a command in a positive way and perform the exercise requested</a:t>
            </a:r>
          </a:p>
          <a:p>
            <a:r>
              <a:rPr lang="en-US" sz="2200" noProof="0" dirty="0"/>
              <a:t>All these “habits” that the trainers/Handlers put in their training must be stopped by taking points for this</a:t>
            </a:r>
          </a:p>
          <a:p>
            <a:r>
              <a:rPr lang="en-US" sz="2200" noProof="0" dirty="0"/>
              <a:t>It is always for us as a Judge to evaluate the exercise in all and see if the dog are making a “circus” instead of doing as described in the Rulebook</a:t>
            </a:r>
          </a:p>
          <a:p>
            <a:r>
              <a:rPr lang="en-US" sz="2200" noProof="0" dirty="0"/>
              <a:t>For the part with the command for Sit, Down and Stand you can deduct one point which means that the hole exercise can be rated with a SG if everything else is ok</a:t>
            </a:r>
          </a:p>
          <a:p>
            <a:endParaRPr lang="en-US" sz="2200" noProof="0" dirty="0"/>
          </a:p>
        </p:txBody>
      </p:sp>
    </p:spTree>
    <p:extLst>
      <p:ext uri="{BB962C8B-B14F-4D97-AF65-F5344CB8AC3E}">
        <p14:creationId xmlns:p14="http://schemas.microsoft.com/office/powerpoint/2010/main" val="182262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3609429C-DB0E-9F14-EAA3-C04BDDD93B5F}"/>
              </a:ext>
            </a:extLst>
          </p:cNvPr>
          <p:cNvSpPr>
            <a:spLocks noGrp="1"/>
          </p:cNvSpPr>
          <p:nvPr>
            <p:ph type="title"/>
          </p:nvPr>
        </p:nvSpPr>
        <p:spPr>
          <a:xfrm>
            <a:off x="838200" y="365125"/>
            <a:ext cx="10515600" cy="1325563"/>
          </a:xfrm>
        </p:spPr>
        <p:txBody>
          <a:bodyPr>
            <a:normAutofit/>
          </a:bodyPr>
          <a:lstStyle/>
          <a:p>
            <a:r>
              <a:rPr lang="en-US" sz="2600" noProof="0" dirty="0"/>
              <a:t>How to penalize a handler who intentionally throws the dumbbell outside the Square?</a:t>
            </a:r>
            <a:br>
              <a:rPr lang="en-US" sz="2600" noProof="0" dirty="0"/>
            </a:br>
            <a:endParaRPr lang="en-US" sz="2600" noProof="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3A729553-0A49-78FD-7F01-38684BEC889B}"/>
              </a:ext>
            </a:extLst>
          </p:cNvPr>
          <p:cNvSpPr>
            <a:spLocks noGrp="1"/>
          </p:cNvSpPr>
          <p:nvPr>
            <p:ph idx="1"/>
          </p:nvPr>
        </p:nvSpPr>
        <p:spPr>
          <a:xfrm>
            <a:off x="838200" y="1929384"/>
            <a:ext cx="10515600" cy="4251960"/>
          </a:xfrm>
        </p:spPr>
        <p:txBody>
          <a:bodyPr>
            <a:normAutofit/>
          </a:bodyPr>
          <a:lstStyle/>
          <a:p>
            <a:r>
              <a:rPr lang="en-US" sz="2200" noProof="0" dirty="0"/>
              <a:t>It is important that our ”Sporter” follows the rule from the rulebook and not show un-sporting behavior</a:t>
            </a:r>
          </a:p>
          <a:p>
            <a:r>
              <a:rPr lang="en-US" sz="2200" noProof="0" dirty="0"/>
              <a:t>We think that bringing the change in for the square it will not happen (anymore 😜)</a:t>
            </a:r>
          </a:p>
          <a:p>
            <a:endParaRPr lang="en-US" sz="2200" noProof="0" dirty="0"/>
          </a:p>
        </p:txBody>
      </p:sp>
    </p:spTree>
    <p:extLst>
      <p:ext uri="{BB962C8B-B14F-4D97-AF65-F5344CB8AC3E}">
        <p14:creationId xmlns:p14="http://schemas.microsoft.com/office/powerpoint/2010/main" val="283689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FA48A9EA-92CA-95EC-639F-228925311626}"/>
              </a:ext>
            </a:extLst>
          </p:cNvPr>
          <p:cNvSpPr>
            <a:spLocks noGrp="1"/>
          </p:cNvSpPr>
          <p:nvPr>
            <p:ph type="title"/>
          </p:nvPr>
        </p:nvSpPr>
        <p:spPr>
          <a:xfrm>
            <a:off x="838200" y="365125"/>
            <a:ext cx="10515600" cy="1325563"/>
          </a:xfrm>
        </p:spPr>
        <p:txBody>
          <a:bodyPr>
            <a:normAutofit/>
          </a:bodyPr>
          <a:lstStyle/>
          <a:p>
            <a:r>
              <a:rPr lang="en-US" sz="2600" noProof="0" dirty="0"/>
              <a:t>In the Free Jump in IGP1 and IGP2 the rulebook says that 2 commands are allowed: "jump" and "here". When is the latest time to give "here"-command?</a:t>
            </a:r>
            <a:br>
              <a:rPr lang="en-US" sz="2600" noProof="0" dirty="0"/>
            </a:br>
            <a:endParaRPr lang="en-US" sz="2600" noProof="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1BD33A02-1B8E-F489-AB4E-CAF607B38C97}"/>
              </a:ext>
            </a:extLst>
          </p:cNvPr>
          <p:cNvSpPr>
            <a:spLocks noGrp="1"/>
          </p:cNvSpPr>
          <p:nvPr>
            <p:ph idx="1"/>
          </p:nvPr>
        </p:nvSpPr>
        <p:spPr>
          <a:xfrm>
            <a:off x="838200" y="1929384"/>
            <a:ext cx="10515600" cy="4251960"/>
          </a:xfrm>
        </p:spPr>
        <p:txBody>
          <a:bodyPr>
            <a:normAutofit/>
          </a:bodyPr>
          <a:lstStyle/>
          <a:p>
            <a:r>
              <a:rPr lang="en-US" sz="2200" noProof="0" dirty="0"/>
              <a:t>The command jump/climb starts the exercise and when the dog is just above or/and on top of the Jump the command ”here” must be given.</a:t>
            </a:r>
          </a:p>
          <a:p>
            <a:r>
              <a:rPr lang="en-US" sz="2200" noProof="0" dirty="0"/>
              <a:t>Otherwise, it is a help and can be deducted</a:t>
            </a:r>
          </a:p>
        </p:txBody>
      </p:sp>
    </p:spTree>
    <p:extLst>
      <p:ext uri="{BB962C8B-B14F-4D97-AF65-F5344CB8AC3E}">
        <p14:creationId xmlns:p14="http://schemas.microsoft.com/office/powerpoint/2010/main" val="40532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97F453-76EA-4FDF-2E73-661C9065D7E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08CA39E-5CF0-9A08-FCE8-C8A052D98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592BF51D-0C9F-3B3B-70F4-CCB88734AA4B}"/>
              </a:ext>
            </a:extLst>
          </p:cNvPr>
          <p:cNvSpPr>
            <a:spLocks noGrp="1"/>
          </p:cNvSpPr>
          <p:nvPr>
            <p:ph type="title"/>
          </p:nvPr>
        </p:nvSpPr>
        <p:spPr>
          <a:xfrm>
            <a:off x="838200" y="365125"/>
            <a:ext cx="10515600" cy="1325563"/>
          </a:xfrm>
        </p:spPr>
        <p:txBody>
          <a:bodyPr>
            <a:noAutofit/>
          </a:bodyPr>
          <a:lstStyle/>
          <a:p>
            <a:r>
              <a:rPr lang="en-US" sz="2800" noProof="0" dirty="0"/>
              <a:t>General question for the jumping exercises FCI IGP-1+2: The dog leaves the basic position before the handler has taken the recall position. When is a partial evaluation possible and how is it graded? </a:t>
            </a:r>
          </a:p>
        </p:txBody>
      </p:sp>
      <p:sp>
        <p:nvSpPr>
          <p:cNvPr id="10" name="sketch line">
            <a:extLst>
              <a:ext uri="{FF2B5EF4-FFF2-40B4-BE49-F238E27FC236}">
                <a16:creationId xmlns:a16="http://schemas.microsoft.com/office/drawing/2014/main" id="{B2958EA0-A137-418D-4615-8AD38D48A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5C75AD8D-80EF-D0BB-E8F4-80AA1251D2DF}"/>
              </a:ext>
            </a:extLst>
          </p:cNvPr>
          <p:cNvSpPr>
            <a:spLocks noGrp="1"/>
          </p:cNvSpPr>
          <p:nvPr>
            <p:ph idx="1"/>
          </p:nvPr>
        </p:nvSpPr>
        <p:spPr>
          <a:xfrm>
            <a:off x="838200" y="1929384"/>
            <a:ext cx="10515600" cy="4251960"/>
          </a:xfrm>
        </p:spPr>
        <p:txBody>
          <a:bodyPr>
            <a:normAutofit lnSpcReduction="10000"/>
          </a:bodyPr>
          <a:lstStyle/>
          <a:p>
            <a:r>
              <a:rPr lang="en-US" sz="2200" noProof="0" dirty="0"/>
              <a:t>It is possible to score the exercise when the Handler is on the other side of the Jump not in the specific position for the recall.</a:t>
            </a:r>
          </a:p>
          <a:p>
            <a:r>
              <a:rPr lang="en-US" sz="2200" noProof="0" dirty="0"/>
              <a:t>The exercise can max be rated with a high insufficient</a:t>
            </a:r>
          </a:p>
          <a:p>
            <a:endParaRPr lang="en-US" sz="2200" noProof="0" dirty="0"/>
          </a:p>
          <a:p>
            <a:r>
              <a:rPr lang="en-US" sz="2200" noProof="0" dirty="0"/>
              <a:t>Rating of the Free Jumps in IGP1 is 5/5/5 and 15 for the Scaling Wall (hole picture, no jump gives 0 point)</a:t>
            </a:r>
          </a:p>
          <a:p>
            <a:endParaRPr lang="en-US" sz="2200" noProof="0" dirty="0"/>
          </a:p>
          <a:p>
            <a:r>
              <a:rPr lang="en-US" sz="2200" noProof="0" dirty="0"/>
              <a:t>Rating of the Free Jump in IGP2 is 10 point (no jump gives 0 point)</a:t>
            </a:r>
          </a:p>
          <a:p>
            <a:endParaRPr lang="en-US" sz="2200" noProof="0" dirty="0"/>
          </a:p>
          <a:p>
            <a:r>
              <a:rPr lang="en-US" sz="2200" noProof="0" dirty="0"/>
              <a:t>Rating of the Scaling Wall in IGP3 is 5 for the Jump and 5 for the obedience part with the Dumbbell </a:t>
            </a:r>
          </a:p>
        </p:txBody>
      </p:sp>
    </p:spTree>
    <p:extLst>
      <p:ext uri="{BB962C8B-B14F-4D97-AF65-F5344CB8AC3E}">
        <p14:creationId xmlns:p14="http://schemas.microsoft.com/office/powerpoint/2010/main" val="52722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F9CF9130-FD0E-82AF-8480-3D9C3EDB5FBF}"/>
              </a:ext>
            </a:extLst>
          </p:cNvPr>
          <p:cNvSpPr>
            <a:spLocks noGrp="1"/>
          </p:cNvSpPr>
          <p:nvPr>
            <p:ph type="title"/>
          </p:nvPr>
        </p:nvSpPr>
        <p:spPr>
          <a:xfrm>
            <a:off x="838200" y="365125"/>
            <a:ext cx="10515600" cy="1325563"/>
          </a:xfrm>
        </p:spPr>
        <p:txBody>
          <a:bodyPr>
            <a:normAutofit/>
          </a:bodyPr>
          <a:lstStyle/>
          <a:p>
            <a:r>
              <a:rPr lang="en-US" sz="2800" noProof="0" dirty="0"/>
              <a:t>When and how is the instruction given in the send out for the x-</a:t>
            </a:r>
            <a:r>
              <a:rPr lang="en-US" sz="2800" noProof="0" dirty="0" err="1"/>
              <a:t>tra</a:t>
            </a:r>
            <a:r>
              <a:rPr lang="en-US" sz="2800" noProof="0" dirty="0"/>
              <a:t> commands for the dog to stop/lay down in the “Send-Out”?</a:t>
            </a:r>
            <a:br>
              <a:rPr lang="en-US" sz="2800" noProof="0" dirty="0"/>
            </a:br>
            <a:endParaRPr lang="en-US" sz="2800" noProof="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5D60382C-0C9C-563A-4083-A78DCDC8B088}"/>
              </a:ext>
            </a:extLst>
          </p:cNvPr>
          <p:cNvSpPr>
            <a:spLocks noGrp="1"/>
          </p:cNvSpPr>
          <p:nvPr>
            <p:ph idx="1"/>
          </p:nvPr>
        </p:nvSpPr>
        <p:spPr>
          <a:xfrm>
            <a:off x="838200" y="1929384"/>
            <a:ext cx="10515600" cy="4251960"/>
          </a:xfrm>
        </p:spPr>
        <p:txBody>
          <a:bodyPr>
            <a:normAutofit/>
          </a:bodyPr>
          <a:lstStyle/>
          <a:p>
            <a:r>
              <a:rPr lang="en-US" sz="2200" noProof="0" dirty="0"/>
              <a:t>The Judge will give the sign for a x-</a:t>
            </a:r>
            <a:r>
              <a:rPr lang="en-US" sz="2200" noProof="0" dirty="0" err="1"/>
              <a:t>tra</a:t>
            </a:r>
            <a:r>
              <a:rPr lang="en-US" sz="2200" noProof="0" dirty="0"/>
              <a:t> command if the dog does not react on the first command from the Handler</a:t>
            </a:r>
          </a:p>
          <a:p>
            <a:r>
              <a:rPr lang="en-US" sz="2200" noProof="0" dirty="0"/>
              <a:t>If the Handler does not follow the instruction the exercise will be terminated</a:t>
            </a:r>
          </a:p>
          <a:p>
            <a:endParaRPr lang="en-US" sz="2200" noProof="0" dirty="0"/>
          </a:p>
          <a:p>
            <a:endParaRPr lang="en-US" sz="2200" noProof="0" dirty="0"/>
          </a:p>
        </p:txBody>
      </p:sp>
    </p:spTree>
    <p:extLst>
      <p:ext uri="{BB962C8B-B14F-4D97-AF65-F5344CB8AC3E}">
        <p14:creationId xmlns:p14="http://schemas.microsoft.com/office/powerpoint/2010/main" val="282178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AE6DBE7A-20AF-CF1D-FCB5-8DA45B96F7FB}"/>
              </a:ext>
            </a:extLst>
          </p:cNvPr>
          <p:cNvSpPr>
            <a:spLocks noGrp="1"/>
          </p:cNvSpPr>
          <p:nvPr>
            <p:ph type="title"/>
          </p:nvPr>
        </p:nvSpPr>
        <p:spPr>
          <a:xfrm>
            <a:off x="838200" y="365125"/>
            <a:ext cx="10515600" cy="1325563"/>
          </a:xfrm>
        </p:spPr>
        <p:txBody>
          <a:bodyPr>
            <a:normAutofit/>
          </a:bodyPr>
          <a:lstStyle/>
          <a:p>
            <a:r>
              <a:rPr lang="en-US" sz="3000" noProof="0" dirty="0"/>
              <a:t>In the “Send Out”, clarify when the complete exercise becomes 0 in the second part of the exercise in case of doesn’t stop.</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E3D3047D-8F4D-BF18-F70B-8F65D5D2A66B}"/>
              </a:ext>
            </a:extLst>
          </p:cNvPr>
          <p:cNvSpPr>
            <a:spLocks noGrp="1"/>
          </p:cNvSpPr>
          <p:nvPr>
            <p:ph idx="1"/>
          </p:nvPr>
        </p:nvSpPr>
        <p:spPr>
          <a:xfrm>
            <a:off x="838200" y="1929384"/>
            <a:ext cx="10515600" cy="4251960"/>
          </a:xfrm>
        </p:spPr>
        <p:txBody>
          <a:bodyPr>
            <a:normAutofit/>
          </a:bodyPr>
          <a:lstStyle/>
          <a:p>
            <a:r>
              <a:rPr lang="en-US" sz="2200" noProof="0" dirty="0"/>
              <a:t>After giving two x-</a:t>
            </a:r>
            <a:r>
              <a:rPr lang="en-US" sz="2200" noProof="0" dirty="0" err="1"/>
              <a:t>tra</a:t>
            </a:r>
            <a:r>
              <a:rPr lang="en-US" sz="2200" noProof="0" dirty="0"/>
              <a:t> commands and the dog does not stop – the hole </a:t>
            </a:r>
            <a:r>
              <a:rPr lang="en-US" sz="2200" noProof="0" dirty="0" err="1"/>
              <a:t>excercise</a:t>
            </a:r>
            <a:r>
              <a:rPr lang="en-US" sz="2200" noProof="0" dirty="0"/>
              <a:t> is rated with 0</a:t>
            </a:r>
          </a:p>
          <a:p>
            <a:r>
              <a:rPr lang="en-US" sz="2200" noProof="0" dirty="0"/>
              <a:t>If the dog turn on the first command and </a:t>
            </a:r>
            <a:r>
              <a:rPr lang="en-US" sz="2200" noProof="0" dirty="0" err="1"/>
              <a:t>comming</a:t>
            </a:r>
            <a:r>
              <a:rPr lang="en-US" sz="2200" noProof="0" dirty="0"/>
              <a:t> back to the Handler without stopping</a:t>
            </a:r>
          </a:p>
          <a:p>
            <a:endParaRPr lang="en-US" sz="2200" noProof="0" dirty="0"/>
          </a:p>
          <a:p>
            <a:r>
              <a:rPr lang="en-US" sz="2400" noProof="0" dirty="0"/>
              <a:t>If the dog does not allow itself to send at least 50% of the required distance forward, or if it does not allow itself to be stopped on 3 commands, the exercise will not be judged</a:t>
            </a:r>
          </a:p>
        </p:txBody>
      </p:sp>
    </p:spTree>
    <p:extLst>
      <p:ext uri="{BB962C8B-B14F-4D97-AF65-F5344CB8AC3E}">
        <p14:creationId xmlns:p14="http://schemas.microsoft.com/office/powerpoint/2010/main" val="2941441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45D0AAFE-57D9-EA67-0518-0AD77FCDBCB8}"/>
              </a:ext>
            </a:extLst>
          </p:cNvPr>
          <p:cNvSpPr>
            <a:spLocks noGrp="1"/>
          </p:cNvSpPr>
          <p:nvPr>
            <p:ph type="title"/>
          </p:nvPr>
        </p:nvSpPr>
        <p:spPr>
          <a:xfrm>
            <a:off x="838200" y="365125"/>
            <a:ext cx="10515600" cy="1325563"/>
          </a:xfrm>
        </p:spPr>
        <p:txBody>
          <a:bodyPr>
            <a:normAutofit/>
          </a:bodyPr>
          <a:lstStyle/>
          <a:p>
            <a:r>
              <a:rPr lang="en-US" sz="3800" noProof="0" dirty="0"/>
              <a:t>With the current evaluation criteria what does the Commission consider to be the optimal Free healing?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040A4B1F-F44E-2D9D-7444-33FED5315122}"/>
              </a:ext>
            </a:extLst>
          </p:cNvPr>
          <p:cNvSpPr>
            <a:spLocks noGrp="1"/>
          </p:cNvSpPr>
          <p:nvPr>
            <p:ph idx="1"/>
          </p:nvPr>
        </p:nvSpPr>
        <p:spPr>
          <a:xfrm>
            <a:off x="838200" y="1929384"/>
            <a:ext cx="10515600" cy="4251960"/>
          </a:xfrm>
        </p:spPr>
        <p:txBody>
          <a:bodyPr>
            <a:normAutofit/>
          </a:bodyPr>
          <a:lstStyle/>
          <a:p>
            <a:r>
              <a:rPr lang="en-US" sz="2200" noProof="0" dirty="0"/>
              <a:t>GOOD QUESTION</a:t>
            </a:r>
          </a:p>
          <a:p>
            <a:r>
              <a:rPr lang="en-US" sz="2200" noProof="0" dirty="0"/>
              <a:t>I will not only say optimal Free Healing – also reaction and performing from the dog and Handler</a:t>
            </a:r>
          </a:p>
          <a:p>
            <a:endParaRPr lang="en-US" sz="2200" noProof="0" dirty="0"/>
          </a:p>
          <a:p>
            <a:r>
              <a:rPr lang="en-US" sz="2200" noProof="0" dirty="0"/>
              <a:t>Video (</a:t>
            </a:r>
            <a:r>
              <a:rPr lang="en-US" sz="2200" noProof="0" dirty="0" err="1"/>
              <a:t>Risenschnauzer</a:t>
            </a:r>
            <a:r>
              <a:rPr lang="en-US" sz="2200" noProof="0" dirty="0"/>
              <a:t>)</a:t>
            </a:r>
          </a:p>
          <a:p>
            <a:endParaRPr lang="en-US" sz="2200" noProof="0" dirty="0"/>
          </a:p>
          <a:p>
            <a:endParaRPr lang="en-US" sz="2200" noProof="0" dirty="0"/>
          </a:p>
          <a:p>
            <a:endParaRPr lang="en-US" sz="2200" noProof="0" dirty="0"/>
          </a:p>
          <a:p>
            <a:endParaRPr lang="en-US" sz="2200" noProof="0" dirty="0"/>
          </a:p>
          <a:p>
            <a:endParaRPr lang="en-US" sz="2200" noProof="0" dirty="0"/>
          </a:p>
        </p:txBody>
      </p:sp>
    </p:spTree>
    <p:extLst>
      <p:ext uri="{BB962C8B-B14F-4D97-AF65-F5344CB8AC3E}">
        <p14:creationId xmlns:p14="http://schemas.microsoft.com/office/powerpoint/2010/main" val="291617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F650546B-9E63-7BE5-AE21-18CDB9719268}"/>
              </a:ext>
            </a:extLst>
          </p:cNvPr>
          <p:cNvSpPr>
            <a:spLocks noGrp="1"/>
          </p:cNvSpPr>
          <p:nvPr>
            <p:ph type="title"/>
          </p:nvPr>
        </p:nvSpPr>
        <p:spPr>
          <a:xfrm>
            <a:off x="838200" y="365125"/>
            <a:ext cx="10515600" cy="1325563"/>
          </a:xfrm>
        </p:spPr>
        <p:txBody>
          <a:bodyPr>
            <a:normAutofit/>
          </a:bodyPr>
          <a:lstStyle/>
          <a:p>
            <a:r>
              <a:rPr lang="en-US" sz="5400" noProof="0" dirty="0"/>
              <a:t>What did we see?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982FB1B9-CE2F-038B-4594-293234F735D7}"/>
              </a:ext>
            </a:extLst>
          </p:cNvPr>
          <p:cNvSpPr>
            <a:spLocks noGrp="1"/>
          </p:cNvSpPr>
          <p:nvPr>
            <p:ph idx="1"/>
          </p:nvPr>
        </p:nvSpPr>
        <p:spPr>
          <a:xfrm>
            <a:off x="838200" y="1929384"/>
            <a:ext cx="10515600" cy="4251960"/>
          </a:xfrm>
        </p:spPr>
        <p:txBody>
          <a:bodyPr>
            <a:normAutofit/>
          </a:bodyPr>
          <a:lstStyle/>
          <a:p>
            <a:r>
              <a:rPr lang="en-US" sz="2200" noProof="0" dirty="0"/>
              <a:t>Harmony</a:t>
            </a:r>
          </a:p>
          <a:p>
            <a:r>
              <a:rPr lang="en-US" sz="2200" noProof="0" dirty="0"/>
              <a:t>Energy</a:t>
            </a:r>
          </a:p>
          <a:p>
            <a:r>
              <a:rPr lang="en-US" sz="2200" noProof="0" dirty="0"/>
              <a:t>Concentration</a:t>
            </a:r>
          </a:p>
          <a:p>
            <a:r>
              <a:rPr lang="en-US" sz="2200" noProof="0" dirty="0"/>
              <a:t>Co Work between Handler and Dog</a:t>
            </a:r>
          </a:p>
          <a:p>
            <a:r>
              <a:rPr lang="en-US" sz="2200" noProof="0" dirty="0"/>
              <a:t>Motivation</a:t>
            </a:r>
          </a:p>
          <a:p>
            <a:r>
              <a:rPr lang="en-US" sz="2200" noProof="0" dirty="0"/>
              <a:t>Willingness to work</a:t>
            </a:r>
          </a:p>
          <a:p>
            <a:r>
              <a:rPr lang="en-US" sz="2200" noProof="0" dirty="0"/>
              <a:t>Stability</a:t>
            </a:r>
          </a:p>
          <a:p>
            <a:r>
              <a:rPr lang="en-US" sz="2200" noProof="0" dirty="0"/>
              <a:t>Positive attitude and reaction getting the commands</a:t>
            </a:r>
          </a:p>
          <a:p>
            <a:r>
              <a:rPr lang="en-US" sz="2200" noProof="0" dirty="0"/>
              <a:t>Naturally healing and walk</a:t>
            </a:r>
          </a:p>
        </p:txBody>
      </p:sp>
    </p:spTree>
    <p:extLst>
      <p:ext uri="{BB962C8B-B14F-4D97-AF65-F5344CB8AC3E}">
        <p14:creationId xmlns:p14="http://schemas.microsoft.com/office/powerpoint/2010/main" val="61820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575B46FB-6FC0-D91B-9E47-014E19347A8E}"/>
              </a:ext>
            </a:extLst>
          </p:cNvPr>
          <p:cNvSpPr>
            <a:spLocks noGrp="1"/>
          </p:cNvSpPr>
          <p:nvPr>
            <p:ph type="title"/>
          </p:nvPr>
        </p:nvSpPr>
        <p:spPr>
          <a:xfrm>
            <a:off x="838200" y="365125"/>
            <a:ext cx="10515600" cy="1325563"/>
          </a:xfrm>
        </p:spPr>
        <p:txBody>
          <a:bodyPr>
            <a:normAutofit/>
          </a:bodyPr>
          <a:lstStyle/>
          <a:p>
            <a:r>
              <a:rPr lang="en-US" sz="5400" noProof="0" dirty="0"/>
              <a:t>Was everything correct?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A5C84105-B092-27C2-79E2-008974A06BA1}"/>
              </a:ext>
            </a:extLst>
          </p:cNvPr>
          <p:cNvSpPr>
            <a:spLocks noGrp="1"/>
          </p:cNvSpPr>
          <p:nvPr>
            <p:ph idx="1"/>
          </p:nvPr>
        </p:nvSpPr>
        <p:spPr>
          <a:xfrm>
            <a:off x="838200" y="1929384"/>
            <a:ext cx="10515600" cy="4251960"/>
          </a:xfrm>
        </p:spPr>
        <p:txBody>
          <a:bodyPr>
            <a:normAutofit/>
          </a:bodyPr>
          <a:lstStyle/>
          <a:p>
            <a:r>
              <a:rPr lang="en-US" sz="2200" noProof="0" dirty="0"/>
              <a:t>NO</a:t>
            </a:r>
          </a:p>
          <a:p>
            <a:endParaRPr lang="en-US" sz="2200" noProof="0" dirty="0"/>
          </a:p>
          <a:p>
            <a:r>
              <a:rPr lang="en-US" sz="2200" noProof="0" dirty="0"/>
              <a:t>This is what is important with the new Rulebook that we can see the whole picture and not only count the mistakes and read the body language from the dog.</a:t>
            </a:r>
          </a:p>
          <a:p>
            <a:r>
              <a:rPr lang="en-US" sz="2200" noProof="0" dirty="0"/>
              <a:t>In our comments use the terms from the Rulebook and make sure to higher the primary things from the secondary in the exercises</a:t>
            </a:r>
          </a:p>
          <a:p>
            <a:r>
              <a:rPr lang="en-US" sz="2200" noProof="0" dirty="0"/>
              <a:t>Don’t ”kill” anybody especially not our ”normal” Handler’s in Club trials</a:t>
            </a:r>
          </a:p>
        </p:txBody>
      </p:sp>
    </p:spTree>
    <p:extLst>
      <p:ext uri="{BB962C8B-B14F-4D97-AF65-F5344CB8AC3E}">
        <p14:creationId xmlns:p14="http://schemas.microsoft.com/office/powerpoint/2010/main" val="2956997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B1A13235-91E7-AAA5-F911-D50F3BDDCBE4}"/>
              </a:ext>
            </a:extLst>
          </p:cNvPr>
          <p:cNvSpPr>
            <a:spLocks noGrp="1"/>
          </p:cNvSpPr>
          <p:nvPr>
            <p:ph type="title"/>
          </p:nvPr>
        </p:nvSpPr>
        <p:spPr>
          <a:xfrm>
            <a:off x="838200" y="365125"/>
            <a:ext cx="10515600" cy="1325563"/>
          </a:xfrm>
        </p:spPr>
        <p:txBody>
          <a:bodyPr>
            <a:normAutofit/>
          </a:bodyPr>
          <a:lstStyle/>
          <a:p>
            <a:r>
              <a:rPr lang="en-US" sz="5400" noProof="0" dirty="0"/>
              <a:t>The good example…….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D40E2300-1AFF-0A83-8A3E-2EAA3FFF5C84}"/>
              </a:ext>
            </a:extLst>
          </p:cNvPr>
          <p:cNvSpPr>
            <a:spLocks noGrp="1"/>
          </p:cNvSpPr>
          <p:nvPr>
            <p:ph idx="1"/>
          </p:nvPr>
        </p:nvSpPr>
        <p:spPr>
          <a:xfrm>
            <a:off x="838200" y="1929384"/>
            <a:ext cx="10515600" cy="4251960"/>
          </a:xfrm>
        </p:spPr>
        <p:txBody>
          <a:bodyPr>
            <a:normAutofit/>
          </a:bodyPr>
          <a:lstStyle/>
          <a:p>
            <a:r>
              <a:rPr lang="en-US" sz="2200" noProof="0" dirty="0"/>
              <a:t>Attitude, energy, quick reaction in a positive way. Natural basic position from the Handler</a:t>
            </a:r>
          </a:p>
          <a:p>
            <a:endParaRPr lang="en-US" sz="2200" noProof="0" dirty="0"/>
          </a:p>
          <a:p>
            <a:r>
              <a:rPr lang="en-US" sz="2200" noProof="0" dirty="0"/>
              <a:t>VIDEO</a:t>
            </a:r>
          </a:p>
          <a:p>
            <a:endParaRPr lang="en-US" sz="2200" noProof="0" dirty="0"/>
          </a:p>
          <a:p>
            <a:r>
              <a:rPr lang="en-US" sz="2200" noProof="0" dirty="0"/>
              <a:t>Important to remember</a:t>
            </a:r>
          </a:p>
          <a:p>
            <a:pPr>
              <a:buFontTx/>
              <a:buChar char="-"/>
            </a:pPr>
            <a:r>
              <a:rPr lang="en-US" sz="2200" noProof="0" dirty="0"/>
              <a:t>NOT FASTER </a:t>
            </a:r>
            <a:r>
              <a:rPr lang="en-US" sz="2200" noProof="0" dirty="0" err="1"/>
              <a:t>FASTER</a:t>
            </a:r>
            <a:endParaRPr lang="en-US" sz="2200" noProof="0" dirty="0"/>
          </a:p>
          <a:p>
            <a:pPr>
              <a:buFontTx/>
              <a:buChar char="-"/>
            </a:pPr>
            <a:r>
              <a:rPr lang="en-US" sz="2200" noProof="0" dirty="0"/>
              <a:t>HARMONY</a:t>
            </a:r>
          </a:p>
          <a:p>
            <a:endParaRPr lang="en-US" sz="2200" noProof="0" dirty="0"/>
          </a:p>
        </p:txBody>
      </p:sp>
    </p:spTree>
    <p:extLst>
      <p:ext uri="{BB962C8B-B14F-4D97-AF65-F5344CB8AC3E}">
        <p14:creationId xmlns:p14="http://schemas.microsoft.com/office/powerpoint/2010/main" val="307125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11F08ECD-55E1-60A4-8583-476AECC7AF82}"/>
              </a:ext>
            </a:extLst>
          </p:cNvPr>
          <p:cNvSpPr>
            <a:spLocks noGrp="1"/>
          </p:cNvSpPr>
          <p:nvPr>
            <p:ph type="title"/>
          </p:nvPr>
        </p:nvSpPr>
        <p:spPr>
          <a:xfrm>
            <a:off x="630936" y="640080"/>
            <a:ext cx="4818888" cy="1481328"/>
          </a:xfrm>
        </p:spPr>
        <p:txBody>
          <a:bodyPr anchor="b">
            <a:normAutofit/>
          </a:bodyPr>
          <a:lstStyle/>
          <a:p>
            <a:r>
              <a:rPr lang="en-US" sz="5000" noProof="0" dirty="0"/>
              <a:t>Questions from the Countries?</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7F5F34D1-5AB0-090B-8201-612DDA3A9ED8}"/>
              </a:ext>
            </a:extLst>
          </p:cNvPr>
          <p:cNvSpPr>
            <a:spLocks noGrp="1"/>
          </p:cNvSpPr>
          <p:nvPr>
            <p:ph idx="1"/>
          </p:nvPr>
        </p:nvSpPr>
        <p:spPr>
          <a:xfrm>
            <a:off x="630936" y="2660904"/>
            <a:ext cx="4818888" cy="3547872"/>
          </a:xfrm>
        </p:spPr>
        <p:txBody>
          <a:bodyPr anchor="t">
            <a:normAutofit/>
          </a:bodyPr>
          <a:lstStyle/>
          <a:p>
            <a:endParaRPr lang="en-US" sz="2200" noProof="0" dirty="0"/>
          </a:p>
          <a:p>
            <a:endParaRPr lang="en-US" sz="2200" noProof="0" dirty="0"/>
          </a:p>
        </p:txBody>
      </p:sp>
      <p:pic>
        <p:nvPicPr>
          <p:cNvPr id="4" name="Billede 3">
            <a:extLst>
              <a:ext uri="{FF2B5EF4-FFF2-40B4-BE49-F238E27FC236}">
                <a16:creationId xmlns:a16="http://schemas.microsoft.com/office/drawing/2014/main" id="{679BFF9F-5CA3-BC03-EEC7-FE4EDCAED8D3}"/>
              </a:ext>
            </a:extLst>
          </p:cNvPr>
          <p:cNvPicPr>
            <a:picLocks noChangeAspect="1"/>
          </p:cNvPicPr>
          <p:nvPr/>
        </p:nvPicPr>
        <p:blipFill>
          <a:blip r:embed="rId2"/>
          <a:srcRect l="16880" r="19386" b="3"/>
          <a:stretch>
            <a:fillRect/>
          </a:stretch>
        </p:blipFill>
        <p:spPr>
          <a:xfrm>
            <a:off x="6145447" y="640080"/>
            <a:ext cx="5366169" cy="5577840"/>
          </a:xfrm>
          <a:prstGeom prst="rect">
            <a:avLst/>
          </a:prstGeom>
        </p:spPr>
      </p:pic>
    </p:spTree>
    <p:extLst>
      <p:ext uri="{BB962C8B-B14F-4D97-AF65-F5344CB8AC3E}">
        <p14:creationId xmlns:p14="http://schemas.microsoft.com/office/powerpoint/2010/main" val="2462880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B263B9-2E8C-F82B-9F28-1B159D13CDD7}"/>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noProof="0"/>
              <a:t>THANK YOU FOR YOUR ATTENTION</a:t>
            </a:r>
          </a:p>
        </p:txBody>
      </p:sp>
      <p:pic>
        <p:nvPicPr>
          <p:cNvPr id="4" name="Billede 3" descr="Et billede, der indeholder person, tøj, hund, Ansigt&#10;&#10;AI-genereret indhold kan være ukorrekt.">
            <a:extLst>
              <a:ext uri="{FF2B5EF4-FFF2-40B4-BE49-F238E27FC236}">
                <a16:creationId xmlns:a16="http://schemas.microsoft.com/office/drawing/2014/main" id="{9FE3AB13-FB11-31D0-2DCB-275CD04234CC}"/>
              </a:ext>
            </a:extLst>
          </p:cNvPr>
          <p:cNvPicPr>
            <a:picLocks noChangeAspect="1"/>
          </p:cNvPicPr>
          <p:nvPr/>
        </p:nvPicPr>
        <p:blipFill>
          <a:blip r:embed="rId2">
            <a:extLst>
              <a:ext uri="{28A0092B-C50C-407E-A947-70E740481C1C}">
                <a14:useLocalDpi xmlns:a14="http://schemas.microsoft.com/office/drawing/2010/main" val="0"/>
              </a:ext>
            </a:extLst>
          </a:blip>
          <a:srcRect r="12373"/>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0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4E034420-8CBE-0F5A-DCAB-9C0A6F75F0D4}"/>
              </a:ext>
            </a:extLst>
          </p:cNvPr>
          <p:cNvSpPr>
            <a:spLocks noGrp="1"/>
          </p:cNvSpPr>
          <p:nvPr>
            <p:ph type="title"/>
          </p:nvPr>
        </p:nvSpPr>
        <p:spPr>
          <a:xfrm>
            <a:off x="838200" y="365125"/>
            <a:ext cx="10515600" cy="1325563"/>
          </a:xfrm>
        </p:spPr>
        <p:txBody>
          <a:bodyPr>
            <a:normAutofit/>
          </a:bodyPr>
          <a:lstStyle/>
          <a:p>
            <a:r>
              <a:rPr lang="en-US" sz="4000" noProof="0" dirty="0"/>
              <a:t>Handler/body/hand-help (in general) - more attention to </a:t>
            </a:r>
            <a:r>
              <a:rPr lang="en-US" sz="4000" noProof="0" dirty="0" err="1"/>
              <a:t>handlerhelp</a:t>
            </a:r>
            <a:endParaRPr lang="en-US" sz="4000" noProof="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7AF34D67-944E-39B6-38A9-83D58525B55B}"/>
              </a:ext>
            </a:extLst>
          </p:cNvPr>
          <p:cNvSpPr>
            <a:spLocks noGrp="1"/>
          </p:cNvSpPr>
          <p:nvPr>
            <p:ph idx="1"/>
          </p:nvPr>
        </p:nvSpPr>
        <p:spPr>
          <a:xfrm>
            <a:off x="838200" y="1929384"/>
            <a:ext cx="10515600" cy="4251960"/>
          </a:xfrm>
        </p:spPr>
        <p:txBody>
          <a:bodyPr>
            <a:normAutofit/>
          </a:bodyPr>
          <a:lstStyle/>
          <a:p>
            <a:pPr marL="0" indent="0">
              <a:buNone/>
            </a:pPr>
            <a:r>
              <a:rPr lang="en-US" sz="2200" noProof="0" dirty="0"/>
              <a:t>It must be taken as a x-</a:t>
            </a:r>
            <a:r>
              <a:rPr lang="en-US" sz="2200" noProof="0" dirty="0" err="1"/>
              <a:t>tra</a:t>
            </a:r>
            <a:r>
              <a:rPr lang="en-US" sz="2200" noProof="0" dirty="0"/>
              <a:t> command when a Handler helps the dog to perform an exercise.</a:t>
            </a:r>
          </a:p>
          <a:p>
            <a:pPr marL="0" indent="0">
              <a:buNone/>
            </a:pPr>
            <a:endParaRPr lang="en-US" sz="2200" noProof="0" dirty="0"/>
          </a:p>
          <a:p>
            <a:pPr marL="0" indent="0">
              <a:buNone/>
            </a:pPr>
            <a:r>
              <a:rPr lang="en-US" sz="2200" noProof="0" dirty="0"/>
              <a:t>Touching the dog during the work if it is not between the exercise for praise must be taken as a mistake/fault. Important to remember there is a different from judging an IGP1 in the Club and an IGP3 in a Championship.</a:t>
            </a:r>
          </a:p>
          <a:p>
            <a:pPr marL="0" indent="0">
              <a:buNone/>
            </a:pPr>
            <a:endParaRPr lang="en-US" sz="2200" noProof="0" dirty="0"/>
          </a:p>
          <a:p>
            <a:pPr marL="0" indent="0">
              <a:buNone/>
            </a:pPr>
            <a:r>
              <a:rPr lang="en-US" sz="2200" noProof="0" dirty="0"/>
              <a:t>It is important to know that there is a difference between Touching and holding/gripping the dog. In a Club Trial “Holding” will get a </a:t>
            </a:r>
            <a:r>
              <a:rPr lang="en-US" sz="2200" noProof="0" dirty="0">
                <a:highlight>
                  <a:srgbClr val="FFFF00"/>
                </a:highlight>
              </a:rPr>
              <a:t>Yellow</a:t>
            </a:r>
            <a:r>
              <a:rPr lang="en-US" sz="2200" noProof="0" dirty="0"/>
              <a:t> card opposite in a Qualification or Championship it is not to accept.</a:t>
            </a:r>
          </a:p>
        </p:txBody>
      </p:sp>
    </p:spTree>
    <p:extLst>
      <p:ext uri="{BB962C8B-B14F-4D97-AF65-F5344CB8AC3E}">
        <p14:creationId xmlns:p14="http://schemas.microsoft.com/office/powerpoint/2010/main" val="205183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73D52A68-C084-0DA1-C344-AF40AFF0C6F7}"/>
              </a:ext>
            </a:extLst>
          </p:cNvPr>
          <p:cNvSpPr>
            <a:spLocks noGrp="1"/>
          </p:cNvSpPr>
          <p:nvPr>
            <p:ph type="title"/>
          </p:nvPr>
        </p:nvSpPr>
        <p:spPr>
          <a:xfrm>
            <a:off x="572493" y="238539"/>
            <a:ext cx="11018520" cy="1434415"/>
          </a:xfrm>
        </p:spPr>
        <p:txBody>
          <a:bodyPr anchor="b">
            <a:normAutofit/>
          </a:bodyPr>
          <a:lstStyle/>
          <a:p>
            <a:r>
              <a:rPr lang="en-US" sz="5400" noProof="0" dirty="0"/>
              <a:t>An </a:t>
            </a:r>
            <a:r>
              <a:rPr lang="en-US" sz="5400" noProof="0" dirty="0" err="1"/>
              <a:t>excample</a:t>
            </a:r>
            <a:r>
              <a:rPr lang="en-US" sz="5400" noProof="0" dirty="0"/>
              <a:t> for touching</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Content Placeholder 8">
            <a:extLst>
              <a:ext uri="{FF2B5EF4-FFF2-40B4-BE49-F238E27FC236}">
                <a16:creationId xmlns:a16="http://schemas.microsoft.com/office/drawing/2014/main" id="{69B6F76B-FB10-3433-0363-BFA7D8B45278}"/>
              </a:ext>
            </a:extLst>
          </p:cNvPr>
          <p:cNvSpPr>
            <a:spLocks noGrp="1"/>
          </p:cNvSpPr>
          <p:nvPr>
            <p:ph idx="1"/>
          </p:nvPr>
        </p:nvSpPr>
        <p:spPr>
          <a:xfrm>
            <a:off x="572493" y="2071316"/>
            <a:ext cx="6713552" cy="4119172"/>
          </a:xfrm>
        </p:spPr>
        <p:txBody>
          <a:bodyPr anchor="t">
            <a:normAutofit/>
          </a:bodyPr>
          <a:lstStyle/>
          <a:p>
            <a:r>
              <a:rPr lang="en-US" sz="2200" noProof="0" dirty="0"/>
              <a:t>This is a help and not showing the basic position in a natural relaxed way</a:t>
            </a:r>
          </a:p>
          <a:p>
            <a:r>
              <a:rPr lang="en-US" sz="2200" noProof="0" dirty="0"/>
              <a:t>The Handler can in this way prepare the dog for next exercise or help being in the right position</a:t>
            </a:r>
          </a:p>
          <a:p>
            <a:r>
              <a:rPr lang="en-US" sz="2200" noProof="0" dirty="0"/>
              <a:t>It is a sign for the dog when to stop and start – removing the hand is a start signal</a:t>
            </a:r>
          </a:p>
          <a:p>
            <a:r>
              <a:rPr lang="en-US" sz="2200" noProof="0" dirty="0"/>
              <a:t>Again, be aware what kind of trial you as a Judge is judging</a:t>
            </a:r>
          </a:p>
          <a:p>
            <a:endParaRPr lang="en-US" sz="2200" noProof="0" dirty="0"/>
          </a:p>
        </p:txBody>
      </p:sp>
      <p:pic>
        <p:nvPicPr>
          <p:cNvPr id="5" name="Pladsholder til indhold 4" descr="Et billede, der indeholder person, græs, udendørs, sort&#10;&#10;AI-genereret indhold kan være ukorrekt.">
            <a:extLst>
              <a:ext uri="{FF2B5EF4-FFF2-40B4-BE49-F238E27FC236}">
                <a16:creationId xmlns:a16="http://schemas.microsoft.com/office/drawing/2014/main" id="{3D3B7ED7-DD5F-123D-DD04-8D572F7B74A5}"/>
              </a:ext>
            </a:extLst>
          </p:cNvPr>
          <p:cNvPicPr>
            <a:picLocks noChangeAspect="1"/>
          </p:cNvPicPr>
          <p:nvPr/>
        </p:nvPicPr>
        <p:blipFill>
          <a:blip r:embed="rId2">
            <a:extLst>
              <a:ext uri="{28A0092B-C50C-407E-A947-70E740481C1C}">
                <a14:useLocalDpi xmlns:a14="http://schemas.microsoft.com/office/drawing/2010/main" val="0"/>
              </a:ext>
            </a:extLst>
          </a:blip>
          <a:srcRect t="7987" r="1" b="13536"/>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30997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E951DE-4A3A-02C6-5A38-2F22D5FC292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D60258C-6075-D149-2CD5-7CC7F4D5E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0C000420-1962-9382-59E9-1C91FFB3FB6C}"/>
              </a:ext>
            </a:extLst>
          </p:cNvPr>
          <p:cNvSpPr>
            <a:spLocks noGrp="1"/>
          </p:cNvSpPr>
          <p:nvPr>
            <p:ph type="title"/>
          </p:nvPr>
        </p:nvSpPr>
        <p:spPr>
          <a:xfrm>
            <a:off x="838200" y="365125"/>
            <a:ext cx="10515600" cy="1325563"/>
          </a:xfrm>
        </p:spPr>
        <p:txBody>
          <a:bodyPr>
            <a:normAutofit/>
          </a:bodyPr>
          <a:lstStyle/>
          <a:p>
            <a:r>
              <a:rPr lang="en-US" sz="4000" noProof="0" dirty="0"/>
              <a:t>How to take the Basic Position</a:t>
            </a:r>
          </a:p>
        </p:txBody>
      </p:sp>
      <p:sp>
        <p:nvSpPr>
          <p:cNvPr id="10" name="sketch line">
            <a:extLst>
              <a:ext uri="{FF2B5EF4-FFF2-40B4-BE49-F238E27FC236}">
                <a16:creationId xmlns:a16="http://schemas.microsoft.com/office/drawing/2014/main" id="{A9BAA87D-057E-3D12-E69C-DD1F7D35D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ladsholder til indhold 10">
            <a:extLst>
              <a:ext uri="{FF2B5EF4-FFF2-40B4-BE49-F238E27FC236}">
                <a16:creationId xmlns:a16="http://schemas.microsoft.com/office/drawing/2014/main" id="{E5C652D9-E57B-2240-41D9-885B0A15AD57}"/>
              </a:ext>
            </a:extLst>
          </p:cNvPr>
          <p:cNvSpPr>
            <a:spLocks noGrp="1"/>
          </p:cNvSpPr>
          <p:nvPr>
            <p:ph idx="1"/>
          </p:nvPr>
        </p:nvSpPr>
        <p:spPr/>
        <p:txBody>
          <a:bodyPr/>
          <a:lstStyle/>
          <a:p>
            <a:r>
              <a:rPr lang="en-US" noProof="0" dirty="0"/>
              <a:t>There are several ways to take basic position – the Handler must stand in a natural position with the hands down along with the body without moving and with one command to get dog in the basic position.</a:t>
            </a:r>
          </a:p>
          <a:p>
            <a:r>
              <a:rPr lang="en-US" noProof="0" dirty="0"/>
              <a:t>The dog can go around the Handler</a:t>
            </a:r>
          </a:p>
          <a:p>
            <a:r>
              <a:rPr lang="en-US" noProof="0" dirty="0"/>
              <a:t>The Dog can make a turn (right like a circle)</a:t>
            </a:r>
          </a:p>
          <a:p>
            <a:r>
              <a:rPr lang="en-US" noProof="0" dirty="0"/>
              <a:t>The dog can go forward to the right and make a turn</a:t>
            </a:r>
          </a:p>
          <a:p>
            <a:endParaRPr lang="en-US" noProof="0" dirty="0"/>
          </a:p>
          <a:p>
            <a:r>
              <a:rPr lang="en-US" noProof="0" dirty="0"/>
              <a:t>It must be energetic and directly</a:t>
            </a:r>
          </a:p>
        </p:txBody>
      </p:sp>
    </p:spTree>
    <p:extLst>
      <p:ext uri="{BB962C8B-B14F-4D97-AF65-F5344CB8AC3E}">
        <p14:creationId xmlns:p14="http://schemas.microsoft.com/office/powerpoint/2010/main" val="11515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7AE20E-1ABE-7EEE-47A3-A0578F0A0BC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BBDE4-DF20-B75F-BED0-9A29E1C4A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0353EA6C-24A2-9105-7864-4FC0CEBD3754}"/>
              </a:ext>
            </a:extLst>
          </p:cNvPr>
          <p:cNvSpPr>
            <a:spLocks noGrp="1"/>
          </p:cNvSpPr>
          <p:nvPr>
            <p:ph type="title"/>
          </p:nvPr>
        </p:nvSpPr>
        <p:spPr>
          <a:xfrm>
            <a:off x="838200" y="365125"/>
            <a:ext cx="10515600" cy="1325563"/>
          </a:xfrm>
        </p:spPr>
        <p:txBody>
          <a:bodyPr>
            <a:normAutofit/>
          </a:bodyPr>
          <a:lstStyle/>
          <a:p>
            <a:r>
              <a:rPr lang="en-US" sz="2800" noProof="0" dirty="0"/>
              <a:t>How to judge the Bring exercise if the dog runs for the Dumbbell and the Dumbbell is not inside the square and still not replaced (the steward is not in the square)?</a:t>
            </a:r>
          </a:p>
        </p:txBody>
      </p:sp>
      <p:sp>
        <p:nvSpPr>
          <p:cNvPr id="10" name="sketch line">
            <a:extLst>
              <a:ext uri="{FF2B5EF4-FFF2-40B4-BE49-F238E27FC236}">
                <a16:creationId xmlns:a16="http://schemas.microsoft.com/office/drawing/2014/main" id="{AC441748-AD2A-EB52-A6B1-FE836B22E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B544C237-8C80-9D7E-A171-9987A695367F}"/>
              </a:ext>
            </a:extLst>
          </p:cNvPr>
          <p:cNvSpPr>
            <a:spLocks noGrp="1"/>
          </p:cNvSpPr>
          <p:nvPr>
            <p:ph idx="1"/>
          </p:nvPr>
        </p:nvSpPr>
        <p:spPr>
          <a:xfrm>
            <a:off x="838200" y="1929384"/>
            <a:ext cx="10515600" cy="4251960"/>
          </a:xfrm>
        </p:spPr>
        <p:txBody>
          <a:bodyPr>
            <a:normAutofit/>
          </a:bodyPr>
          <a:lstStyle/>
          <a:p>
            <a:r>
              <a:rPr lang="en-US" sz="2200" noProof="0" dirty="0"/>
              <a:t>The Rating will be in Good (G)</a:t>
            </a:r>
          </a:p>
          <a:p>
            <a:endParaRPr lang="en-US" sz="2200" noProof="0" dirty="0"/>
          </a:p>
          <a:p>
            <a:endParaRPr lang="en-US" sz="2200" noProof="0" dirty="0"/>
          </a:p>
        </p:txBody>
      </p:sp>
    </p:spTree>
    <p:extLst>
      <p:ext uri="{BB962C8B-B14F-4D97-AF65-F5344CB8AC3E}">
        <p14:creationId xmlns:p14="http://schemas.microsoft.com/office/powerpoint/2010/main" val="9024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06EF43-9625-E9D2-5094-310CC401B2F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04020A-7450-0DE0-377E-68A406DF3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32EF8AFA-6E13-FF8D-9B9A-F790BF886AD1}"/>
              </a:ext>
            </a:extLst>
          </p:cNvPr>
          <p:cNvSpPr>
            <a:spLocks noGrp="1"/>
          </p:cNvSpPr>
          <p:nvPr>
            <p:ph type="title"/>
          </p:nvPr>
        </p:nvSpPr>
        <p:spPr>
          <a:xfrm>
            <a:off x="1007364" y="2161268"/>
            <a:ext cx="10515600" cy="4370161"/>
          </a:xfrm>
        </p:spPr>
        <p:txBody>
          <a:bodyPr>
            <a:normAutofit fontScale="90000"/>
          </a:bodyPr>
          <a:lstStyle/>
          <a:p>
            <a:r>
              <a:rPr lang="en-US" sz="2400" b="1" noProof="0" dirty="0"/>
              <a:t>Question</a:t>
            </a:r>
            <a:r>
              <a:rPr lang="en-US" sz="2400" noProof="0" dirty="0"/>
              <a:t>: The dog must be led in free sequence between the exercises. In which exercise does the evaluation go in the event of misconduct? Free sequence or into the exercise you are currently performing (the next exercise does not start until the basic position)? The dog must be led in free heeling between exercises. Which exercise is evaluated in the event of misconduct? The exercise free heeling or exercise just performed (the next exercise only begins with the basic position)? </a:t>
            </a:r>
            <a:br>
              <a:rPr lang="en-US" sz="2400" noProof="0" dirty="0"/>
            </a:br>
            <a:br>
              <a:rPr lang="en-US" sz="2400" noProof="0" dirty="0"/>
            </a:br>
            <a:r>
              <a:rPr lang="en-US" sz="2400" b="1" noProof="0" dirty="0"/>
              <a:t>Answer</a:t>
            </a:r>
            <a:r>
              <a:rPr lang="en-US" sz="2400" noProof="0" dirty="0"/>
              <a:t>: Don’t let this be your FOCUS – you as a Judge can evaluate during the Trial if the dog is under control or not – it is allowed that the dog is relaxed between the exercises. </a:t>
            </a:r>
            <a:br>
              <a:rPr lang="en-US" sz="2400" noProof="0" dirty="0"/>
            </a:br>
            <a:br>
              <a:rPr lang="en-US" sz="2400" noProof="0" dirty="0"/>
            </a:br>
            <a:br>
              <a:rPr lang="en-US" sz="2400" noProof="0" dirty="0"/>
            </a:br>
            <a:endParaRPr lang="en-US" sz="2400" noProof="0" dirty="0"/>
          </a:p>
        </p:txBody>
      </p:sp>
      <p:sp>
        <p:nvSpPr>
          <p:cNvPr id="10" name="sketch line">
            <a:extLst>
              <a:ext uri="{FF2B5EF4-FFF2-40B4-BE49-F238E27FC236}">
                <a16:creationId xmlns:a16="http://schemas.microsoft.com/office/drawing/2014/main" id="{BFC97B7C-AA97-DA8F-466F-F771686DC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8132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478C92-3CC4-9D31-6DA7-625BF340AD16}"/>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AD310-6A4C-5D1F-C512-62882EF17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6D495B5B-C232-BE6E-0347-EA243C562851}"/>
              </a:ext>
            </a:extLst>
          </p:cNvPr>
          <p:cNvSpPr>
            <a:spLocks noGrp="1"/>
          </p:cNvSpPr>
          <p:nvPr>
            <p:ph type="title"/>
          </p:nvPr>
        </p:nvSpPr>
        <p:spPr>
          <a:xfrm>
            <a:off x="572493" y="238539"/>
            <a:ext cx="11018520" cy="1434415"/>
          </a:xfrm>
        </p:spPr>
        <p:txBody>
          <a:bodyPr anchor="b">
            <a:normAutofit/>
          </a:bodyPr>
          <a:lstStyle/>
          <a:p>
            <a:r>
              <a:rPr lang="en-US" sz="2400" noProof="0" dirty="0"/>
              <a:t>The current regulations state regarding free following without a leash, that only a single "heeling" command can be given at the start of the exercise, eliminating the possibility of two commands at the beginning of each change of pace or not?</a:t>
            </a:r>
          </a:p>
        </p:txBody>
      </p:sp>
      <p:sp>
        <p:nvSpPr>
          <p:cNvPr id="14" name="sketchy line">
            <a:extLst>
              <a:ext uri="{FF2B5EF4-FFF2-40B4-BE49-F238E27FC236}">
                <a16:creationId xmlns:a16="http://schemas.microsoft.com/office/drawing/2014/main" id="{38BD7EC9-83A7-F373-1D7F-8FE25C864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ladsholder til indhold 3">
            <a:extLst>
              <a:ext uri="{FF2B5EF4-FFF2-40B4-BE49-F238E27FC236}">
                <a16:creationId xmlns:a16="http://schemas.microsoft.com/office/drawing/2014/main" id="{40ADFA16-76F2-8F6B-EDBC-8CBA7C0E8E07}"/>
              </a:ext>
            </a:extLst>
          </p:cNvPr>
          <p:cNvSpPr>
            <a:spLocks noGrp="1"/>
          </p:cNvSpPr>
          <p:nvPr>
            <p:ph idx="1"/>
          </p:nvPr>
        </p:nvSpPr>
        <p:spPr/>
        <p:txBody>
          <a:bodyPr/>
          <a:lstStyle/>
          <a:p>
            <a:r>
              <a:rPr lang="en-US" noProof="0" dirty="0"/>
              <a:t>It is only allowed to give one command when you start an exercise, also when you change your speed as a Handler (going from Normal       Run       Slow       Normal you must give a command</a:t>
            </a:r>
          </a:p>
          <a:p>
            <a:endParaRPr lang="en-US" noProof="0" dirty="0"/>
          </a:p>
        </p:txBody>
      </p:sp>
      <p:cxnSp>
        <p:nvCxnSpPr>
          <p:cNvPr id="5" name="Lige pilforbindelse 4">
            <a:extLst>
              <a:ext uri="{FF2B5EF4-FFF2-40B4-BE49-F238E27FC236}">
                <a16:creationId xmlns:a16="http://schemas.microsoft.com/office/drawing/2014/main" id="{2B175269-8470-0966-E0D5-B5E8AF4EB63E}"/>
              </a:ext>
            </a:extLst>
          </p:cNvPr>
          <p:cNvCxnSpPr/>
          <p:nvPr/>
        </p:nvCxnSpPr>
        <p:spPr>
          <a:xfrm>
            <a:off x="2373086" y="2808514"/>
            <a:ext cx="2612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Lige pilforbindelse 5">
            <a:extLst>
              <a:ext uri="{FF2B5EF4-FFF2-40B4-BE49-F238E27FC236}">
                <a16:creationId xmlns:a16="http://schemas.microsoft.com/office/drawing/2014/main" id="{3B7B725E-877F-A093-2DFB-E12BF0F2C1FE}"/>
              </a:ext>
            </a:extLst>
          </p:cNvPr>
          <p:cNvCxnSpPr/>
          <p:nvPr/>
        </p:nvCxnSpPr>
        <p:spPr>
          <a:xfrm>
            <a:off x="3559629" y="2808514"/>
            <a:ext cx="2612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Lige pilforbindelse 6">
            <a:extLst>
              <a:ext uri="{FF2B5EF4-FFF2-40B4-BE49-F238E27FC236}">
                <a16:creationId xmlns:a16="http://schemas.microsoft.com/office/drawing/2014/main" id="{CC679D58-7ADA-52A1-DEEE-2FAC04A8C362}"/>
              </a:ext>
            </a:extLst>
          </p:cNvPr>
          <p:cNvCxnSpPr/>
          <p:nvPr/>
        </p:nvCxnSpPr>
        <p:spPr>
          <a:xfrm>
            <a:off x="4865914" y="2819399"/>
            <a:ext cx="2612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83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EC89A8A9-12D3-DDD3-3001-2DE85280C689}"/>
              </a:ext>
            </a:extLst>
          </p:cNvPr>
          <p:cNvSpPr>
            <a:spLocks noGrp="1"/>
          </p:cNvSpPr>
          <p:nvPr>
            <p:ph type="title"/>
          </p:nvPr>
        </p:nvSpPr>
        <p:spPr>
          <a:xfrm>
            <a:off x="838200" y="365125"/>
            <a:ext cx="10515600" cy="1325563"/>
          </a:xfrm>
        </p:spPr>
        <p:txBody>
          <a:bodyPr>
            <a:normAutofit/>
          </a:bodyPr>
          <a:lstStyle/>
          <a:p>
            <a:r>
              <a:rPr lang="en-US" sz="2200" noProof="0" dirty="0"/>
              <a:t>Changing the basic position. To what extent is a partial assessment still possible and at what point is the exercise without Rating? Change of basic position. To what extent is partial assessment still possible, and at what point does the exercise no longer count?</a:t>
            </a:r>
            <a:br>
              <a:rPr lang="en-US" sz="2200" noProof="0" dirty="0"/>
            </a:br>
            <a:endParaRPr lang="en-US" sz="2200" noProof="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Pladsholder til indhold 2">
            <a:extLst>
              <a:ext uri="{FF2B5EF4-FFF2-40B4-BE49-F238E27FC236}">
                <a16:creationId xmlns:a16="http://schemas.microsoft.com/office/drawing/2014/main" id="{4FB008F0-37D5-DDF5-409E-4BA30F85BC10}"/>
              </a:ext>
            </a:extLst>
          </p:cNvPr>
          <p:cNvSpPr>
            <a:spLocks noGrp="1"/>
          </p:cNvSpPr>
          <p:nvPr>
            <p:ph idx="1"/>
          </p:nvPr>
        </p:nvSpPr>
        <p:spPr>
          <a:xfrm>
            <a:off x="838200" y="1929384"/>
            <a:ext cx="10515600" cy="4251960"/>
          </a:xfrm>
        </p:spPr>
        <p:txBody>
          <a:bodyPr>
            <a:normAutofit/>
          </a:bodyPr>
          <a:lstStyle/>
          <a:p>
            <a:r>
              <a:rPr lang="en-US" sz="2200" noProof="0" dirty="0"/>
              <a:t>If I understand this question right, I will answer it in the way that you are as a Handler you have always the right of taking ONE step forward (only) before the next exercise otherwise it will be a part of the exercise and will be deducted.</a:t>
            </a:r>
          </a:p>
          <a:p>
            <a:r>
              <a:rPr lang="en-US" sz="2200" noProof="0" dirty="0"/>
              <a:t>Also, it is not allowed to give a x-</a:t>
            </a:r>
            <a:r>
              <a:rPr lang="en-US" sz="2200" noProof="0" dirty="0" err="1"/>
              <a:t>tra</a:t>
            </a:r>
            <a:r>
              <a:rPr lang="en-US" sz="2200" noProof="0" dirty="0"/>
              <a:t> command for sit in the basic position after making the “ready-sign” to the Judge</a:t>
            </a:r>
          </a:p>
          <a:p>
            <a:endParaRPr lang="en-US" sz="2200" noProof="0" dirty="0"/>
          </a:p>
          <a:p>
            <a:r>
              <a:rPr lang="en-US" sz="2200" noProof="0" dirty="0"/>
              <a:t>Always prefer that the Handler shows approx. 3 sec. under and during the exercises</a:t>
            </a:r>
          </a:p>
        </p:txBody>
      </p:sp>
    </p:spTree>
    <p:extLst>
      <p:ext uri="{BB962C8B-B14F-4D97-AF65-F5344CB8AC3E}">
        <p14:creationId xmlns:p14="http://schemas.microsoft.com/office/powerpoint/2010/main" val="377860422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334</TotalTime>
  <Words>1461</Words>
  <Application>Microsoft Office PowerPoint</Application>
  <PresentationFormat>Widescreen</PresentationFormat>
  <Paragraphs>91</Paragraphs>
  <Slides>20</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Aptos</vt:lpstr>
      <vt:lpstr>Aptos Display</vt:lpstr>
      <vt:lpstr>Arial</vt:lpstr>
      <vt:lpstr>Office-tema</vt:lpstr>
      <vt:lpstr>Obedience – grp. B</vt:lpstr>
      <vt:lpstr>Questions from the Countries?</vt:lpstr>
      <vt:lpstr>Handler/body/hand-help (in general) - more attention to handlerhelp</vt:lpstr>
      <vt:lpstr>An excample for touching</vt:lpstr>
      <vt:lpstr>How to take the Basic Position</vt:lpstr>
      <vt:lpstr>How to judge the Bring exercise if the dog runs for the Dumbbell and the Dumbbell is not inside the square and still not replaced (the steward is not in the square)?</vt:lpstr>
      <vt:lpstr>Question: The dog must be led in free sequence between the exercises. In which exercise does the evaluation go in the event of misconduct? Free sequence or into the exercise you are currently performing (the next exercise does not start until the basic position)? The dog must be led in free heeling between exercises. Which exercise is evaluated in the event of misconduct? The exercise free heeling or exercise just performed (the next exercise only begins with the basic position)?   Answer: Don’t let this be your FOCUS – you as a Judge can evaluate during the Trial if the dog is under control or not – it is allowed that the dog is relaxed between the exercises.    </vt:lpstr>
      <vt:lpstr>The current regulations state regarding free following without a leash, that only a single "heeling" command can be given at the start of the exercise, eliminating the possibility of two commands at the beginning of each change of pace or not?</vt:lpstr>
      <vt:lpstr>Changing the basic position. To what extent is a partial assessment still possible and at what point is the exercise without Rating? Change of basic position. To what extent is partial assessment still possible, and at what point does the exercise no longer count? </vt:lpstr>
      <vt:lpstr>How must the rule about taking positions be done? For example, in the stand while running or down with recall exercise: when the dog, on the handler’s command, first jumps up and only then takes the required position. (Many people train it this way, how to be Judge?)</vt:lpstr>
      <vt:lpstr>How to penalize a handler who intentionally throws the dumbbell outside the Square? </vt:lpstr>
      <vt:lpstr>In the Free Jump in IGP1 and IGP2 the rulebook says that 2 commands are allowed: "jump" and "here". When is the latest time to give "here"-command? </vt:lpstr>
      <vt:lpstr>General question for the jumping exercises FCI IGP-1+2: The dog leaves the basic position before the handler has taken the recall position. When is a partial evaluation possible and how is it graded? </vt:lpstr>
      <vt:lpstr>When and how is the instruction given in the send out for the x-tra commands for the dog to stop/lay down in the “Send-Out”? </vt:lpstr>
      <vt:lpstr>In the “Send Out”, clarify when the complete exercise becomes 0 in the second part of the exercise in case of doesn’t stop.</vt:lpstr>
      <vt:lpstr>With the current evaluation criteria what does the Commission consider to be the optimal Free healing?</vt:lpstr>
      <vt:lpstr>What did we see?</vt:lpstr>
      <vt:lpstr>Was everything correct?</vt:lpstr>
      <vt:lpstr>The good example…….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Stevns Klint Hundepension Stevns Klint Hundepension</dc:creator>
  <cp:lastModifiedBy>Stevns Klint Hundepension Stevns Klint Hundepension</cp:lastModifiedBy>
  <cp:revision>9</cp:revision>
  <dcterms:created xsi:type="dcterms:W3CDTF">2026-01-09T13:52:02Z</dcterms:created>
  <dcterms:modified xsi:type="dcterms:W3CDTF">2026-01-09T19:29:57Z</dcterms:modified>
</cp:coreProperties>
</file>