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B6487-8172-47D2-AD05-4299AC20CBED}" type="datetimeFigureOut">
              <a:rPr lang="de-AT" smtClean="0"/>
              <a:t>09.11.2018</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9087D-8706-46CE-9B03-2D6DA4BEA0A9}" type="slidenum">
              <a:rPr lang="de-AT" smtClean="0"/>
              <a:t>‹Nr.›</a:t>
            </a:fld>
            <a:endParaRPr lang="de-AT"/>
          </a:p>
        </p:txBody>
      </p:sp>
    </p:spTree>
    <p:extLst>
      <p:ext uri="{BB962C8B-B14F-4D97-AF65-F5344CB8AC3E}">
        <p14:creationId xmlns:p14="http://schemas.microsoft.com/office/powerpoint/2010/main" val="333226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ABDAAD4-8728-4928-82E5-A3712DA36ADB}" type="slidenum">
              <a:rPr lang="de-DE" smtClean="0"/>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lienbildplatzhalter 1"/>
          <p:cNvSpPr>
            <a:spLocks noGrp="1" noRot="1" noChangeAspect="1" noTextEdit="1"/>
          </p:cNvSpPr>
          <p:nvPr>
            <p:ph type="sldImg"/>
          </p:nvPr>
        </p:nvSpPr>
        <p:spPr bwMode="auto">
          <a:noFill/>
          <a:ln>
            <a:solidFill>
              <a:srgbClr val="000000"/>
            </a:solidFill>
            <a:miter lim="800000"/>
            <a:headEnd/>
            <a:tailEnd/>
          </a:ln>
        </p:spPr>
      </p:sp>
      <p:sp>
        <p:nvSpPr>
          <p:cNvPr id="303107" name="Notizenplatzhalter 2"/>
          <p:cNvSpPr>
            <a:spLocks noGrp="1"/>
          </p:cNvSpPr>
          <p:nvPr>
            <p:ph type="body" idx="1"/>
          </p:nvPr>
        </p:nvSpPr>
        <p:spPr bwMode="auto">
          <a:noFill/>
        </p:spPr>
        <p:txBody>
          <a:bodyPr/>
          <a:lstStyle/>
          <a:p>
            <a:r>
              <a:rPr lang="de-DE" smtClean="0">
                <a:ea typeface="ＭＳ Ｐゴシック" pitchFamily="34" charset="-128"/>
              </a:rPr>
              <a:t>Hier nochmals die Pflichtentwertungen –immer jedoch von - bis,</a:t>
            </a:r>
          </a:p>
        </p:txBody>
      </p:sp>
      <p:sp>
        <p:nvSpPr>
          <p:cNvPr id="303108" name="Foliennummernplatzhalter 3"/>
          <p:cNvSpPr>
            <a:spLocks noGrp="1"/>
          </p:cNvSpPr>
          <p:nvPr>
            <p:ph type="sldNum" sz="quarter" idx="5"/>
          </p:nvPr>
        </p:nvSpPr>
        <p:spPr bwMode="auto">
          <a:noFill/>
          <a:ln>
            <a:miter lim="800000"/>
            <a:headEnd/>
            <a:tailEnd/>
          </a:ln>
        </p:spPr>
        <p:txBody>
          <a:bodyPr/>
          <a:lstStyle/>
          <a:p>
            <a:fld id="{96ED0FE1-0FC7-46F6-8B82-C18BACC45411}" type="slidenum">
              <a:rPr lang="de-DE" smtClean="0"/>
              <a:pPr/>
              <a:t>57</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ABDAAD4-8728-4928-82E5-A3712DA36ADB}" type="slidenum">
              <a:rPr lang="de-DE" smtClean="0"/>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lienbildplatzhalter 1"/>
          <p:cNvSpPr>
            <a:spLocks noGrp="1" noRot="1" noChangeAspect="1" noTextEdit="1"/>
          </p:cNvSpPr>
          <p:nvPr>
            <p:ph type="sldImg"/>
          </p:nvPr>
        </p:nvSpPr>
        <p:spPr bwMode="auto">
          <a:noFill/>
          <a:ln>
            <a:solidFill>
              <a:srgbClr val="000000"/>
            </a:solidFill>
            <a:miter lim="800000"/>
            <a:headEnd/>
            <a:tailEnd/>
          </a:ln>
        </p:spPr>
      </p:sp>
      <p:sp>
        <p:nvSpPr>
          <p:cNvPr id="285699"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285700" name="Foliennummernplatzhalter 3"/>
          <p:cNvSpPr>
            <a:spLocks noGrp="1"/>
          </p:cNvSpPr>
          <p:nvPr>
            <p:ph type="sldNum" sz="quarter" idx="5"/>
          </p:nvPr>
        </p:nvSpPr>
        <p:spPr bwMode="auto">
          <a:noFill/>
          <a:ln>
            <a:miter lim="800000"/>
            <a:headEnd/>
            <a:tailEnd/>
          </a:ln>
        </p:spPr>
        <p:txBody>
          <a:bodyPr/>
          <a:lstStyle/>
          <a:p>
            <a:fld id="{4732B00B-235D-4102-A392-3E0C833DBC28}" type="slidenum">
              <a:rPr lang="de-DE" smtClean="0"/>
              <a:pPr/>
              <a:t>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bwMode="auto">
          <a:noFill/>
          <a:ln>
            <a:miter lim="800000"/>
            <a:headEnd/>
            <a:tailEnd/>
          </a:ln>
        </p:spPr>
        <p:txBody>
          <a:bodyPr/>
          <a:lstStyle/>
          <a:p>
            <a:fld id="{BDD6641F-F300-43A8-816B-8B529676D16B}" type="slidenum">
              <a:rPr lang="de-DE" smtClean="0">
                <a:ea typeface="MS PGothic" pitchFamily="34" charset="-128"/>
              </a:rPr>
              <a:pPr/>
              <a:t>20</a:t>
            </a:fld>
            <a:endParaRPr lang="de-DE" smtClean="0">
              <a:ea typeface="MS PGothic" pitchFamily="34" charset="-128"/>
            </a:endParaRPr>
          </a:p>
        </p:txBody>
      </p:sp>
      <p:sp>
        <p:nvSpPr>
          <p:cNvPr id="286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2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de-DE" smtClean="0"/>
              <a:t>Sender ist jemand, der das Zeichen gibt, das Verhalten zu ändern.</a:t>
            </a:r>
          </a:p>
          <a:p>
            <a:pPr eaLnBrk="1" hangingPunct="1">
              <a:spcBef>
                <a:spcPct val="0"/>
              </a:spcBef>
            </a:pPr>
            <a:r>
              <a:rPr lang="de-DE" smtClean="0"/>
              <a:t>Sllllllignale sind Informationsträger in der Kommunikation.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Stress ist nur dann Stress, wenn der Hund keinen Lösungsweg weiß. Ein bisschen Frust/Stress ist eine Superantriebsfeder für Verhalten. Hund möchte etwas haben und muss herumexperimentieren, wie er es erreicht.</a:t>
            </a:r>
            <a:endParaRPr lang="de-DE" dirty="0"/>
          </a:p>
        </p:txBody>
      </p:sp>
      <p:sp>
        <p:nvSpPr>
          <p:cNvPr id="4" name="Foliennummernplatzhalter 3"/>
          <p:cNvSpPr>
            <a:spLocks noGrp="1"/>
          </p:cNvSpPr>
          <p:nvPr>
            <p:ph type="sldNum" sz="quarter" idx="10"/>
          </p:nvPr>
        </p:nvSpPr>
        <p:spPr/>
        <p:txBody>
          <a:bodyPr/>
          <a:lstStyle/>
          <a:p>
            <a:fld id="{8ABDAAD4-8728-4928-82E5-A3712DA36ADB}" type="slidenum">
              <a:rPr lang="de-DE" smtClean="0"/>
              <a:pPr/>
              <a:t>23</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Stress ist nur Stress ohne Lösungsweg. Ein bisschen Stress ist eine Superantriebsfeder für Verhalten.</a:t>
            </a:r>
            <a:endParaRPr lang="de-DE" dirty="0"/>
          </a:p>
        </p:txBody>
      </p:sp>
      <p:sp>
        <p:nvSpPr>
          <p:cNvPr id="4" name="Foliennummernplatzhalter 3"/>
          <p:cNvSpPr>
            <a:spLocks noGrp="1"/>
          </p:cNvSpPr>
          <p:nvPr>
            <p:ph type="sldNum" sz="quarter" idx="10"/>
          </p:nvPr>
        </p:nvSpPr>
        <p:spPr/>
        <p:txBody>
          <a:bodyPr/>
          <a:lstStyle/>
          <a:p>
            <a:fld id="{8ABDAAD4-8728-4928-82E5-A3712DA36ADB}" type="slidenum">
              <a:rPr lang="de-DE" smtClean="0"/>
              <a:pPr/>
              <a:t>28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Trieb Technik Koordination     Triebstärke, Nervenstärke, Fitness, </a:t>
            </a:r>
            <a:r>
              <a:rPr lang="de-DE" dirty="0" err="1" smtClean="0"/>
              <a:t>Physiol</a:t>
            </a:r>
            <a:r>
              <a:rPr lang="de-DE" dirty="0" smtClean="0"/>
              <a:t>. Voraussetzungen, Intelligenz, Güte der Ausbildung. Belastbar sein </a:t>
            </a:r>
            <a:r>
              <a:rPr lang="de-DE" smtClean="0"/>
              <a:t>bedeutet alltagstauglich zu sein.</a:t>
            </a:r>
            <a:endParaRPr lang="de-DE" dirty="0"/>
          </a:p>
        </p:txBody>
      </p:sp>
      <p:sp>
        <p:nvSpPr>
          <p:cNvPr id="4" name="Foliennummernplatzhalter 3"/>
          <p:cNvSpPr>
            <a:spLocks noGrp="1"/>
          </p:cNvSpPr>
          <p:nvPr>
            <p:ph type="sldNum" sz="quarter" idx="10"/>
          </p:nvPr>
        </p:nvSpPr>
        <p:spPr/>
        <p:txBody>
          <a:bodyPr/>
          <a:lstStyle/>
          <a:p>
            <a:fld id="{8ABDAAD4-8728-4928-82E5-A3712DA36ADB}" type="slidenum">
              <a:rPr lang="de-DE" smtClean="0"/>
              <a:pPr/>
              <a:t>42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lienbildplatzhalter 1"/>
          <p:cNvSpPr>
            <a:spLocks noGrp="1" noRot="1" noChangeAspect="1" noTextEdit="1"/>
          </p:cNvSpPr>
          <p:nvPr>
            <p:ph type="sldImg"/>
          </p:nvPr>
        </p:nvSpPr>
        <p:spPr bwMode="auto">
          <a:noFill/>
          <a:ln>
            <a:solidFill>
              <a:srgbClr val="000000"/>
            </a:solidFill>
            <a:miter lim="800000"/>
            <a:headEnd/>
            <a:tailEnd/>
          </a:ln>
        </p:spPr>
      </p:sp>
      <p:sp>
        <p:nvSpPr>
          <p:cNvPr id="297987" name="Notizenplatzhalter 2"/>
          <p:cNvSpPr>
            <a:spLocks noGrp="1"/>
          </p:cNvSpPr>
          <p:nvPr>
            <p:ph type="body" idx="1"/>
          </p:nvPr>
        </p:nvSpPr>
        <p:spPr bwMode="auto">
          <a:noFill/>
        </p:spPr>
        <p:txBody>
          <a:bodyPr/>
          <a:lstStyle/>
          <a:p>
            <a:r>
              <a:rPr lang="de-DE" smtClean="0">
                <a:ea typeface="ＭＳ Ｐゴシック" pitchFamily="34" charset="-128"/>
              </a:rPr>
              <a:t>Wichtige Einflussgrößen für die Bewertung sind die Griffe</a:t>
            </a:r>
          </a:p>
        </p:txBody>
      </p:sp>
      <p:sp>
        <p:nvSpPr>
          <p:cNvPr id="297988" name="Foliennummernplatzhalter 3"/>
          <p:cNvSpPr>
            <a:spLocks noGrp="1"/>
          </p:cNvSpPr>
          <p:nvPr>
            <p:ph type="sldNum" sz="quarter" idx="5"/>
          </p:nvPr>
        </p:nvSpPr>
        <p:spPr bwMode="auto">
          <a:noFill/>
          <a:ln>
            <a:miter lim="800000"/>
            <a:headEnd/>
            <a:tailEnd/>
          </a:ln>
        </p:spPr>
        <p:txBody>
          <a:bodyPr/>
          <a:lstStyle/>
          <a:p>
            <a:fld id="{2BA1FC51-B467-4A31-9D61-ACCE763DB895}" type="slidenum">
              <a:rPr lang="de-DE" smtClean="0"/>
              <a:pPr/>
              <a:t>43</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ABDAAD4-8728-4928-82E5-A3712DA36ADB}" type="slidenum">
              <a:rPr lang="de-DE" smtClean="0"/>
              <a:pPr/>
              <a:t>52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DBA94B61-43A3-4C33-9953-0096A6293208}"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50267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BA94B61-43A3-4C33-9953-0096A6293208}"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143228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BA94B61-43A3-4C33-9953-0096A6293208}"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377466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fld id="{CF8AFCB4-1B2F-4B37-A30A-AA7541E96B98}" type="datetime1">
              <a:rPr lang="de-DE" smtClean="0"/>
              <a:pPr>
                <a:defRPr/>
              </a:pPr>
              <a:t>09.11.2018</a:t>
            </a:fld>
            <a:endParaRPr lang="de-DE"/>
          </a:p>
        </p:txBody>
      </p:sp>
      <p:sp>
        <p:nvSpPr>
          <p:cNvPr id="8" name="Rectangle 5"/>
          <p:cNvSpPr>
            <a:spLocks noGrp="1" noChangeArrowheads="1"/>
          </p:cNvSpPr>
          <p:nvPr>
            <p:ph type="ftr" sz="quarter" idx="11"/>
          </p:nvPr>
        </p:nvSpPr>
        <p:spPr/>
        <p:txBody>
          <a:bodyPr/>
          <a:lstStyle>
            <a:lvl1pPr>
              <a:defRPr/>
            </a:lvl1pPr>
          </a:lstStyle>
          <a:p>
            <a:pPr>
              <a:defRPr/>
            </a:pPr>
            <a:r>
              <a:rPr lang="de-DE" smtClean="0"/>
              <a:t>Diegel</a:t>
            </a:r>
            <a:endParaRPr lang="de-DE"/>
          </a:p>
        </p:txBody>
      </p:sp>
      <p:sp>
        <p:nvSpPr>
          <p:cNvPr id="9" name="Rectangle 6"/>
          <p:cNvSpPr>
            <a:spLocks noGrp="1" noChangeArrowheads="1"/>
          </p:cNvSpPr>
          <p:nvPr>
            <p:ph type="sldNum" sz="quarter" idx="12"/>
          </p:nvPr>
        </p:nvSpPr>
        <p:spPr/>
        <p:txBody>
          <a:bodyPr/>
          <a:lstStyle>
            <a:lvl1pPr>
              <a:defRPr/>
            </a:lvl1pPr>
          </a:lstStyle>
          <a:p>
            <a:pPr>
              <a:defRPr/>
            </a:pPr>
            <a:fld id="{C442A147-C397-4E53-95AB-7AA7BE857689}" type="slidenum">
              <a:rPr lang="de-DE"/>
              <a:pPr>
                <a:defRPr/>
              </a:pPr>
              <a:t>‹Nr.›</a:t>
            </a:fld>
            <a:endParaRPr lang="de-DE"/>
          </a:p>
        </p:txBody>
      </p:sp>
    </p:spTree>
    <p:extLst>
      <p:ext uri="{BB962C8B-B14F-4D97-AF65-F5344CB8AC3E}">
        <p14:creationId xmlns:p14="http://schemas.microsoft.com/office/powerpoint/2010/main" val="258191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BA94B61-43A3-4C33-9953-0096A6293208}"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265887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BA94B61-43A3-4C33-9953-0096A6293208}" type="datetimeFigureOut">
              <a:rPr lang="de-AT" smtClean="0"/>
              <a:t>09.11.2018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207774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DBA94B61-43A3-4C33-9953-0096A6293208}" type="datetimeFigureOut">
              <a:rPr lang="de-AT" smtClean="0"/>
              <a:t>09.11.2018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154529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DBA94B61-43A3-4C33-9953-0096A6293208}" type="datetimeFigureOut">
              <a:rPr lang="de-AT" smtClean="0"/>
              <a:t>09.11.2018</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70274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DBA94B61-43A3-4C33-9953-0096A6293208}" type="datetimeFigureOut">
              <a:rPr lang="de-AT" smtClean="0"/>
              <a:t>09.11.2018</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60672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A94B61-43A3-4C33-9953-0096A6293208}" type="datetimeFigureOut">
              <a:rPr lang="de-AT" smtClean="0"/>
              <a:t>09.11.2018</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177521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BA94B61-43A3-4C33-9953-0096A6293208}" type="datetimeFigureOut">
              <a:rPr lang="de-AT" smtClean="0"/>
              <a:t>09.11.2018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252356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BA94B61-43A3-4C33-9953-0096A6293208}" type="datetimeFigureOut">
              <a:rPr lang="de-AT" smtClean="0"/>
              <a:t>09.11.2018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1F6B143-FD75-460E-9E1B-C1B5D78B2916}" type="slidenum">
              <a:rPr lang="de-AT" smtClean="0"/>
              <a:t>‹Nr.›</a:t>
            </a:fld>
            <a:endParaRPr lang="de-AT"/>
          </a:p>
        </p:txBody>
      </p:sp>
    </p:spTree>
    <p:extLst>
      <p:ext uri="{BB962C8B-B14F-4D97-AF65-F5344CB8AC3E}">
        <p14:creationId xmlns:p14="http://schemas.microsoft.com/office/powerpoint/2010/main" val="387377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94B61-43A3-4C33-9953-0096A6293208}" type="datetimeFigureOut">
              <a:rPr lang="de-AT" smtClean="0"/>
              <a:t>09.11.2018</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6B143-FD75-460E-9E1B-C1B5D78B2916}" type="slidenum">
              <a:rPr lang="de-AT" smtClean="0"/>
              <a:t>‹Nr.›</a:t>
            </a:fld>
            <a:endParaRPr lang="de-AT"/>
          </a:p>
        </p:txBody>
      </p:sp>
    </p:spTree>
    <p:extLst>
      <p:ext uri="{BB962C8B-B14F-4D97-AF65-F5344CB8AC3E}">
        <p14:creationId xmlns:p14="http://schemas.microsoft.com/office/powerpoint/2010/main" val="37860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708920"/>
            <a:ext cx="6400800" cy="2929880"/>
          </a:xfrm>
        </p:spPr>
        <p:txBody>
          <a:bodyPr/>
          <a:lstStyle/>
          <a:p>
            <a:r>
              <a:rPr lang="de-DE" sz="4000" dirty="0" smtClean="0">
                <a:solidFill>
                  <a:schemeClr val="tx1"/>
                </a:solidFill>
              </a:rPr>
              <a:t>Abteilung C</a:t>
            </a:r>
          </a:p>
          <a:p>
            <a:r>
              <a:rPr lang="de-DE" sz="4000" dirty="0" smtClean="0">
                <a:solidFill>
                  <a:schemeClr val="tx1"/>
                </a:solidFill>
              </a:rPr>
              <a:t>Referent: Günther Diegel</a:t>
            </a:r>
          </a:p>
          <a:p>
            <a:endParaRPr lang="de-DE" b="1" dirty="0"/>
          </a:p>
        </p:txBody>
      </p:sp>
      <p:sp>
        <p:nvSpPr>
          <p:cNvPr id="4" name="Titel 3"/>
          <p:cNvSpPr>
            <a:spLocks noGrp="1"/>
          </p:cNvSpPr>
          <p:nvPr>
            <p:ph type="ctrTitle"/>
          </p:nvPr>
        </p:nvSpPr>
        <p:spPr>
          <a:xfrm>
            <a:off x="685800" y="188641"/>
            <a:ext cx="7772400" cy="1800199"/>
          </a:xfrm>
        </p:spPr>
        <p:txBody>
          <a:bodyPr>
            <a:normAutofit/>
          </a:bodyPr>
          <a:lstStyle/>
          <a:p>
            <a:r>
              <a:rPr lang="de-DE" sz="4000" dirty="0" smtClean="0"/>
              <a:t>FCI IGP Richterseminar 2018</a:t>
            </a:r>
            <a:br>
              <a:rPr lang="de-DE" sz="4000" dirty="0" smtClean="0"/>
            </a:br>
            <a:r>
              <a:rPr lang="de-DE" sz="4000" dirty="0" smtClean="0"/>
              <a:t>Nova Gorica, Slowenien</a:t>
            </a:r>
            <a:endParaRPr lang="de-DE" sz="4000" dirty="0"/>
          </a:p>
        </p:txBody>
      </p:sp>
      <p:sp>
        <p:nvSpPr>
          <p:cNvPr id="5" name="Foliennummernplatzhalter 4"/>
          <p:cNvSpPr>
            <a:spLocks noGrp="1"/>
          </p:cNvSpPr>
          <p:nvPr>
            <p:ph type="sldNum" sz="quarter" idx="12"/>
          </p:nvPr>
        </p:nvSpPr>
        <p:spPr/>
        <p:txBody>
          <a:bodyPr/>
          <a:lstStyle/>
          <a:p>
            <a:r>
              <a:rPr lang="de-DE" dirty="0" smtClean="0"/>
              <a:t>Diegel    1</a:t>
            </a:r>
            <a:endParaRPr lang="de-DE" dirty="0"/>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35258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57200" y="274638"/>
            <a:ext cx="8229600" cy="922337"/>
          </a:xfrm>
        </p:spPr>
        <p:txBody>
          <a:bodyPr/>
          <a:lstStyle/>
          <a:p>
            <a:r>
              <a:rPr lang="de-DE" sz="3600" smtClean="0">
                <a:ea typeface="ＭＳ Ｐゴシック" pitchFamily="34" charset="-128"/>
              </a:rPr>
              <a:t>Qualification of working judges</a:t>
            </a:r>
          </a:p>
        </p:txBody>
      </p:sp>
      <p:sp>
        <p:nvSpPr>
          <p:cNvPr id="18435" name="Inhaltsplatzhalter 2"/>
          <p:cNvSpPr>
            <a:spLocks noGrp="1"/>
          </p:cNvSpPr>
          <p:nvPr>
            <p:ph idx="1"/>
          </p:nvPr>
        </p:nvSpPr>
        <p:spPr>
          <a:xfrm>
            <a:off x="457200" y="981075"/>
            <a:ext cx="8229600" cy="5876925"/>
          </a:xfrm>
        </p:spPr>
        <p:txBody>
          <a:bodyPr>
            <a:normAutofit lnSpcReduction="10000"/>
          </a:bodyPr>
          <a:lstStyle/>
          <a:p>
            <a:pPr>
              <a:buFont typeface="Wingdings" pitchFamily="2" charset="2"/>
              <a:buChar char="Ø"/>
            </a:pPr>
            <a:r>
              <a:rPr lang="en-US" sz="2800" u="sng" smtClean="0">
                <a:ea typeface="ＭＳ Ｐゴシック" pitchFamily="34" charset="-128"/>
              </a:rPr>
              <a:t>Personal skills </a:t>
            </a:r>
            <a:r>
              <a:rPr lang="en-US" sz="2800" smtClean="0">
                <a:ea typeface="ＭＳ Ｐゴシック" pitchFamily="34" charset="-128"/>
              </a:rPr>
              <a:t>in the social, emotional and communicative field.</a:t>
            </a:r>
          </a:p>
          <a:p>
            <a:pPr>
              <a:buFont typeface="Wingdings" pitchFamily="2" charset="2"/>
              <a:buChar char="§"/>
            </a:pPr>
            <a:r>
              <a:rPr lang="en-US" sz="2800" smtClean="0">
                <a:ea typeface="ＭＳ Ｐゴシック" pitchFamily="34" charset="-128"/>
              </a:rPr>
              <a:t>be fair to man and dog</a:t>
            </a:r>
          </a:p>
          <a:p>
            <a:pPr>
              <a:buFont typeface="Wingdings" pitchFamily="2" charset="2"/>
              <a:buChar char="§"/>
            </a:pPr>
            <a:r>
              <a:rPr lang="de-DE" sz="2800" smtClean="0">
                <a:ea typeface="ＭＳ Ｐゴシック" pitchFamily="34" charset="-128"/>
              </a:rPr>
              <a:t>diverse life experience</a:t>
            </a:r>
          </a:p>
          <a:p>
            <a:pPr>
              <a:buFont typeface="Arial" pitchFamily="34" charset="0"/>
              <a:buNone/>
            </a:pPr>
            <a:endParaRPr lang="de-DE" smtClean="0">
              <a:ea typeface="ＭＳ Ｐゴシック" pitchFamily="34" charset="-128"/>
            </a:endParaRPr>
          </a:p>
          <a:p>
            <a:pPr>
              <a:buFont typeface="Wingdings" pitchFamily="2" charset="2"/>
              <a:buChar char="Ø"/>
            </a:pPr>
            <a:r>
              <a:rPr lang="de-DE" sz="2800" u="sng" smtClean="0">
                <a:ea typeface="ＭＳ Ｐゴシック" pitchFamily="34" charset="-128"/>
              </a:rPr>
              <a:t>Professional commitment</a:t>
            </a:r>
          </a:p>
          <a:p>
            <a:pPr>
              <a:buFont typeface="Wingdings" pitchFamily="2" charset="2"/>
              <a:buChar char="§"/>
            </a:pPr>
            <a:r>
              <a:rPr lang="en-US" sz="2800" smtClean="0">
                <a:ea typeface="ＭＳ Ｐゴシック" pitchFamily="34" charset="-128"/>
              </a:rPr>
              <a:t>Knowledge of the principles and interpretation of the rule book</a:t>
            </a:r>
          </a:p>
          <a:p>
            <a:pPr>
              <a:buFont typeface="Wingdings" pitchFamily="2" charset="2"/>
              <a:buChar char="§"/>
            </a:pPr>
            <a:r>
              <a:rPr lang="en-US" sz="2800" smtClean="0">
                <a:ea typeface="ＭＳ Ｐゴシック" pitchFamily="34" charset="-128"/>
              </a:rPr>
              <a:t>Fundamental knowledge of the learning behavior of dogs</a:t>
            </a:r>
          </a:p>
          <a:p>
            <a:pPr>
              <a:buFont typeface="Wingdings" pitchFamily="2" charset="2"/>
              <a:buChar char="§"/>
            </a:pPr>
            <a:r>
              <a:rPr lang="en-US" sz="2800" smtClean="0">
                <a:ea typeface="ＭＳ Ｐゴシック" pitchFamily="34" charset="-128"/>
              </a:rPr>
              <a:t>Recognition of stress behavior in dogs. Interpret the symptoms of stress</a:t>
            </a:r>
          </a:p>
          <a:p>
            <a:pPr>
              <a:buFont typeface="Wingdings" pitchFamily="2" charset="2"/>
              <a:buChar char="§"/>
            </a:pPr>
            <a:endParaRPr lang="de-DE" sz="2800" smtClean="0">
              <a:ea typeface="ＭＳ Ｐゴシック" pitchFamily="34" charset="-128"/>
            </a:endParaRPr>
          </a:p>
          <a:p>
            <a:pPr>
              <a:buFont typeface="Wingdings" pitchFamily="2" charset="2"/>
              <a:buChar char="§"/>
            </a:pPr>
            <a:endParaRPr lang="de-DE" smtClean="0">
              <a:ea typeface="ＭＳ Ｐゴシック" pitchFamily="34" charset="-128"/>
            </a:endParaRPr>
          </a:p>
          <a:p>
            <a:pPr>
              <a:buFont typeface="Wingdings" pitchFamily="2" charset="2"/>
              <a:buChar char="Ø"/>
            </a:pPr>
            <a:endParaRPr lang="de-DE" smtClean="0">
              <a:ea typeface="ＭＳ Ｐゴシック" pitchFamily="34" charset="-128"/>
            </a:endParaRPr>
          </a:p>
          <a:p>
            <a:pPr>
              <a:buFont typeface="Wingdings" pitchFamily="2" charset="2"/>
              <a:buChar char="§"/>
            </a:pPr>
            <a:endParaRPr lang="de-DE" smtClean="0">
              <a:ea typeface="ＭＳ Ｐゴシック" pitchFamily="34" charset="-128"/>
            </a:endParaRPr>
          </a:p>
          <a:p>
            <a:pPr>
              <a:buFont typeface="Wingdings" pitchFamily="2" charset="2"/>
              <a:buChar char="Ø"/>
            </a:pPr>
            <a:endParaRPr lang="de-DE" smtClean="0">
              <a:ea typeface="ＭＳ Ｐゴシック" pitchFamily="34" charset="-128"/>
            </a:endParaRPr>
          </a:p>
          <a:p>
            <a:pPr>
              <a:buFont typeface="Wingdings" pitchFamily="2" charset="2"/>
              <a:buChar char="§"/>
            </a:pPr>
            <a:endParaRPr lang="de-DE"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10</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648684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Kenntnisse</a:t>
            </a:r>
            <a:endParaRPr lang="de-DE" dirty="0"/>
          </a:p>
        </p:txBody>
      </p:sp>
      <p:sp>
        <p:nvSpPr>
          <p:cNvPr id="3" name="Inhaltsplatzhalter 2"/>
          <p:cNvSpPr>
            <a:spLocks noGrp="1"/>
          </p:cNvSpPr>
          <p:nvPr>
            <p:ph idx="1"/>
          </p:nvPr>
        </p:nvSpPr>
        <p:spPr/>
        <p:txBody>
          <a:bodyPr/>
          <a:lstStyle/>
          <a:p>
            <a:r>
              <a:rPr lang="de-DE" dirty="0" smtClean="0"/>
              <a:t>Basis Wissen für Leistungsrichter:</a:t>
            </a: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11</a:t>
            </a:fld>
            <a:endParaRPr lang="de-DE"/>
          </a:p>
        </p:txBody>
      </p:sp>
    </p:spTree>
    <p:extLst>
      <p:ext uri="{BB962C8B-B14F-4D97-AF65-F5344CB8AC3E}">
        <p14:creationId xmlns:p14="http://schemas.microsoft.com/office/powerpoint/2010/main" val="3099315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normAutofit fontScale="90000"/>
          </a:bodyPr>
          <a:lstStyle/>
          <a:p>
            <a:r>
              <a:rPr lang="de-DE" sz="2400" dirty="0" smtClean="0"/>
              <a:t>Verhaltensentwicklung bei Welpen</a:t>
            </a:r>
            <a:br>
              <a:rPr lang="de-DE" sz="2400" dirty="0" smtClean="0"/>
            </a:br>
            <a:r>
              <a:rPr lang="de-DE" sz="2400" dirty="0" err="1" smtClean="0"/>
              <a:t>Behavioral</a:t>
            </a:r>
            <a:r>
              <a:rPr lang="de-DE" sz="2400" dirty="0" smtClean="0"/>
              <a:t> Development</a:t>
            </a:r>
            <a:br>
              <a:rPr lang="de-DE" sz="2400" dirty="0" smtClean="0"/>
            </a:br>
            <a:r>
              <a:rPr lang="de-DE" sz="2400" dirty="0" smtClean="0"/>
              <a:t>(</a:t>
            </a:r>
            <a:r>
              <a:rPr lang="de-DE" sz="2400" dirty="0" err="1" smtClean="0"/>
              <a:t>Strodtbeck</a:t>
            </a:r>
            <a:r>
              <a:rPr lang="de-DE" sz="2400" dirty="0" smtClean="0"/>
              <a:t>/Borchert)</a:t>
            </a:r>
          </a:p>
        </p:txBody>
      </p:sp>
      <p:sp>
        <p:nvSpPr>
          <p:cNvPr id="3" name="Inhaltsplatzhalter 2"/>
          <p:cNvSpPr>
            <a:spLocks noGrp="1"/>
          </p:cNvSpPr>
          <p:nvPr>
            <p:ph sz="half" idx="1"/>
          </p:nvPr>
        </p:nvSpPr>
        <p:spPr/>
        <p:txBody>
          <a:bodyPr>
            <a:noAutofit/>
          </a:bodyPr>
          <a:lstStyle/>
          <a:p>
            <a:pPr marL="514350" indent="-514350">
              <a:buFontTx/>
              <a:buAutoNum type="arabicPeriod"/>
              <a:defRPr/>
            </a:pPr>
            <a:r>
              <a:rPr lang="de-DE" sz="2400" dirty="0" smtClean="0">
                <a:effectLst>
                  <a:outerShdw blurRad="38100" dist="38100" dir="2700000" algn="tl">
                    <a:srgbClr val="FFFFFF"/>
                  </a:outerShdw>
                </a:effectLst>
                <a:ea typeface="ＭＳ Ｐゴシック" pitchFamily="34" charset="-128"/>
              </a:rPr>
              <a:t>Pränatale Phase (vor der Geburt)</a:t>
            </a:r>
            <a:r>
              <a:rPr lang="de-DE" sz="2400" dirty="0" smtClean="0">
                <a:ea typeface="ＭＳ Ｐゴシック" pitchFamily="34" charset="-128"/>
              </a:rPr>
              <a:t> </a:t>
            </a:r>
          </a:p>
          <a:p>
            <a:pPr marL="514350" indent="-514350">
              <a:buFontTx/>
              <a:buAutoNum type="arabicPeriod"/>
              <a:defRPr/>
            </a:pPr>
            <a:r>
              <a:rPr lang="de-DE" sz="2400" dirty="0" smtClean="0">
                <a:ea typeface="ＭＳ Ｐゴシック" pitchFamily="34" charset="-128"/>
              </a:rPr>
              <a:t>Neonatale Phase ( 0 – 14. Lebenstag)</a:t>
            </a:r>
          </a:p>
          <a:p>
            <a:pPr marL="514350" indent="-514350">
              <a:buFontTx/>
              <a:buAutoNum type="arabicPeriod"/>
              <a:defRPr/>
            </a:pPr>
            <a:r>
              <a:rPr lang="de-DE" sz="2400" dirty="0" smtClean="0">
                <a:ea typeface="ＭＳ Ｐゴシック" pitchFamily="34" charset="-128"/>
              </a:rPr>
              <a:t>Übergangsphase (3. Lebenswoche)</a:t>
            </a:r>
          </a:p>
          <a:p>
            <a:pPr marL="514350" indent="-514350">
              <a:buFontTx/>
              <a:buAutoNum type="arabicPeriod"/>
              <a:defRPr/>
            </a:pPr>
            <a:r>
              <a:rPr lang="de-DE" sz="2400" dirty="0" smtClean="0">
                <a:ea typeface="ＭＳ Ｐゴシック" pitchFamily="34" charset="-128"/>
              </a:rPr>
              <a:t>Sozialisationsphase (4. LW bis zur Pubertät 6. – 9. Monat)</a:t>
            </a:r>
          </a:p>
          <a:p>
            <a:pPr marL="514350" indent="-514350">
              <a:buFontTx/>
              <a:buAutoNum type="arabicPeriod"/>
              <a:defRPr/>
            </a:pPr>
            <a:endParaRPr lang="de-DE" sz="2400" dirty="0" smtClean="0">
              <a:ea typeface="ＭＳ Ｐゴシック" pitchFamily="34" charset="-128"/>
            </a:endParaRPr>
          </a:p>
          <a:p>
            <a:pPr marL="514350" indent="-514350">
              <a:buFontTx/>
              <a:buAutoNum type="arabicPeriod"/>
              <a:defRPr/>
            </a:pPr>
            <a:endParaRPr lang="de-DE" sz="2400" dirty="0" smtClean="0">
              <a:ea typeface="ＭＳ Ｐゴシック" pitchFamily="34" charset="-128"/>
            </a:endParaRPr>
          </a:p>
          <a:p>
            <a:pPr marL="514350" indent="-514350">
              <a:buFontTx/>
              <a:buNone/>
              <a:defRPr/>
            </a:pPr>
            <a:r>
              <a:rPr lang="de-DE" sz="2400" dirty="0" smtClean="0">
                <a:ea typeface="ＭＳ Ｐゴシック" pitchFamily="34" charset="-128"/>
              </a:rPr>
              <a:t> </a:t>
            </a:r>
          </a:p>
          <a:p>
            <a:pPr marL="514350" indent="-514350">
              <a:buFontTx/>
              <a:buNone/>
              <a:defRPr/>
            </a:pPr>
            <a:endParaRPr lang="de-DE" sz="2400" dirty="0" smtClean="0">
              <a:effectLst>
                <a:outerShdw blurRad="38100" dist="38100" dir="2700000" algn="tl">
                  <a:srgbClr val="FFFFFF"/>
                </a:outerShdw>
              </a:effectLst>
              <a:ea typeface="ＭＳ Ｐゴシック" pitchFamily="34" charset="-128"/>
            </a:endParaRPr>
          </a:p>
          <a:p>
            <a:pPr marL="514350" indent="-514350">
              <a:buFontTx/>
              <a:buNone/>
              <a:defRPr/>
            </a:pPr>
            <a:r>
              <a:rPr lang="de-DE" sz="2400" dirty="0" smtClean="0">
                <a:ea typeface="ＭＳ Ｐゴシック" pitchFamily="34" charset="-128"/>
              </a:rPr>
              <a:t> </a:t>
            </a:r>
          </a:p>
          <a:p>
            <a:pPr marL="514350" indent="-514350">
              <a:defRPr/>
            </a:pPr>
            <a:endParaRPr lang="de-DE" sz="2400" dirty="0" smtClean="0">
              <a:ea typeface="ＭＳ Ｐゴシック" pitchFamily="34" charset="-128"/>
            </a:endParaRPr>
          </a:p>
        </p:txBody>
      </p:sp>
      <p:sp>
        <p:nvSpPr>
          <p:cNvPr id="34820" name="Inhaltsplatzhalter 3"/>
          <p:cNvSpPr>
            <a:spLocks noGrp="1"/>
          </p:cNvSpPr>
          <p:nvPr>
            <p:ph sz="half" idx="2"/>
          </p:nvPr>
        </p:nvSpPr>
        <p:spPr/>
        <p:txBody>
          <a:bodyPr>
            <a:normAutofit/>
          </a:bodyPr>
          <a:lstStyle/>
          <a:p>
            <a:pPr marL="514350" indent="-514350">
              <a:buFont typeface="Arial" pitchFamily="34" charset="0"/>
              <a:buAutoNum type="arabicPeriod"/>
            </a:pPr>
            <a:r>
              <a:rPr lang="de-DE" dirty="0" err="1" smtClean="0"/>
              <a:t>Prenatal</a:t>
            </a:r>
            <a:r>
              <a:rPr lang="de-DE" dirty="0" smtClean="0"/>
              <a:t> (</a:t>
            </a:r>
            <a:r>
              <a:rPr lang="de-DE" dirty="0" err="1" smtClean="0"/>
              <a:t>period</a:t>
            </a:r>
            <a:r>
              <a:rPr lang="de-DE" dirty="0" smtClean="0"/>
              <a:t> </a:t>
            </a:r>
            <a:r>
              <a:rPr lang="de-DE" dirty="0" err="1" smtClean="0"/>
              <a:t>before</a:t>
            </a:r>
            <a:r>
              <a:rPr lang="de-DE" dirty="0" smtClean="0"/>
              <a:t> </a:t>
            </a:r>
            <a:r>
              <a:rPr lang="de-DE" dirty="0" err="1" smtClean="0"/>
              <a:t>birth</a:t>
            </a:r>
            <a:r>
              <a:rPr lang="de-DE" dirty="0" smtClean="0"/>
              <a:t>)</a:t>
            </a:r>
          </a:p>
          <a:p>
            <a:pPr marL="514350" indent="-514350">
              <a:buFont typeface="Arial" pitchFamily="34" charset="0"/>
              <a:buAutoNum type="arabicPeriod"/>
            </a:pPr>
            <a:r>
              <a:rPr lang="de-DE" dirty="0" err="1" smtClean="0"/>
              <a:t>Neonatal</a:t>
            </a:r>
            <a:r>
              <a:rPr lang="de-DE" dirty="0" smtClean="0"/>
              <a:t> </a:t>
            </a:r>
            <a:r>
              <a:rPr lang="de-DE" dirty="0" err="1" smtClean="0"/>
              <a:t>period</a:t>
            </a:r>
            <a:r>
              <a:rPr lang="de-DE" dirty="0" smtClean="0"/>
              <a:t> (0 </a:t>
            </a:r>
            <a:r>
              <a:rPr lang="de-DE" dirty="0" err="1" smtClean="0"/>
              <a:t>to</a:t>
            </a:r>
            <a:r>
              <a:rPr lang="de-DE" dirty="0" smtClean="0"/>
              <a:t> 14 </a:t>
            </a:r>
            <a:r>
              <a:rPr lang="de-DE" dirty="0" err="1" smtClean="0"/>
              <a:t>of</a:t>
            </a:r>
            <a:r>
              <a:rPr lang="de-DE" dirty="0" smtClean="0"/>
              <a:t> </a:t>
            </a:r>
            <a:r>
              <a:rPr lang="de-DE" dirty="0" err="1" smtClean="0"/>
              <a:t>life</a:t>
            </a:r>
            <a:r>
              <a:rPr lang="de-DE" dirty="0" smtClean="0"/>
              <a:t>)</a:t>
            </a:r>
          </a:p>
          <a:p>
            <a:pPr marL="514350" indent="-514350">
              <a:buFont typeface="Arial" pitchFamily="34" charset="0"/>
              <a:buAutoNum type="arabicPeriod"/>
            </a:pPr>
            <a:r>
              <a:rPr lang="de-DE" dirty="0" err="1" smtClean="0"/>
              <a:t>Transitional</a:t>
            </a:r>
            <a:r>
              <a:rPr lang="de-DE" dirty="0" smtClean="0"/>
              <a:t> </a:t>
            </a:r>
            <a:r>
              <a:rPr lang="de-DE" dirty="0" err="1" smtClean="0"/>
              <a:t>period</a:t>
            </a:r>
            <a:r>
              <a:rPr lang="de-DE" dirty="0" smtClean="0"/>
              <a:t> (3 </a:t>
            </a:r>
            <a:r>
              <a:rPr lang="de-DE" dirty="0" err="1" smtClean="0"/>
              <a:t>week</a:t>
            </a:r>
            <a:r>
              <a:rPr lang="de-DE" dirty="0" smtClean="0"/>
              <a:t> </a:t>
            </a:r>
            <a:r>
              <a:rPr lang="de-DE" dirty="0" err="1" smtClean="0"/>
              <a:t>of</a:t>
            </a:r>
            <a:r>
              <a:rPr lang="de-DE" dirty="0" smtClean="0"/>
              <a:t> </a:t>
            </a:r>
            <a:r>
              <a:rPr lang="de-DE" dirty="0" err="1" smtClean="0"/>
              <a:t>life</a:t>
            </a:r>
            <a:r>
              <a:rPr lang="de-DE" dirty="0" smtClean="0"/>
              <a:t>)</a:t>
            </a:r>
          </a:p>
          <a:p>
            <a:pPr marL="514350" indent="-514350">
              <a:buFont typeface="Arial" pitchFamily="34" charset="0"/>
              <a:buAutoNum type="arabicPeriod"/>
            </a:pPr>
            <a:r>
              <a:rPr lang="en-US" dirty="0" smtClean="0"/>
              <a:t>Socialization period (4 weeks until puberty 6 to 9 months)</a:t>
            </a:r>
            <a:endParaRPr lang="de-DE" dirty="0" smtClean="0"/>
          </a:p>
          <a:p>
            <a:pPr marL="514350" indent="-514350">
              <a:buFont typeface="Arial" pitchFamily="34" charset="0"/>
              <a:buAutoNum type="arabicPeriod"/>
            </a:pPr>
            <a:endParaRPr lang="de-DE" dirty="0" smtClean="0"/>
          </a:p>
        </p:txBody>
      </p:sp>
    </p:spTree>
    <p:extLst>
      <p:ext uri="{BB962C8B-B14F-4D97-AF65-F5344CB8AC3E}">
        <p14:creationId xmlns:p14="http://schemas.microsoft.com/office/powerpoint/2010/main" val="168797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57200" y="115888"/>
            <a:ext cx="8229600" cy="1081087"/>
          </a:xfrm>
        </p:spPr>
        <p:txBody>
          <a:bodyPr/>
          <a:lstStyle/>
          <a:p>
            <a:r>
              <a:rPr lang="de-DE" sz="3200" smtClean="0"/>
              <a:t>Sozialisationsphase/Socialization phase </a:t>
            </a:r>
          </a:p>
        </p:txBody>
      </p:sp>
      <p:sp>
        <p:nvSpPr>
          <p:cNvPr id="45059" name="Inhaltsplatzhalter 2"/>
          <p:cNvSpPr>
            <a:spLocks noGrp="1"/>
          </p:cNvSpPr>
          <p:nvPr>
            <p:ph sz="half" idx="1"/>
          </p:nvPr>
        </p:nvSpPr>
        <p:spPr>
          <a:xfrm>
            <a:off x="457200" y="1125538"/>
            <a:ext cx="4038600" cy="5327650"/>
          </a:xfrm>
        </p:spPr>
        <p:txBody>
          <a:bodyPr/>
          <a:lstStyle/>
          <a:p>
            <a:r>
              <a:rPr lang="de-DE" sz="2400" dirty="0" smtClean="0"/>
              <a:t>Entscheidende Phase im Hundeleben</a:t>
            </a:r>
          </a:p>
          <a:p>
            <a:r>
              <a:rPr lang="de-DE" sz="2400" dirty="0" smtClean="0"/>
              <a:t>Neugier und die sozialen Beziehungen nehmen deutlich zu.</a:t>
            </a:r>
          </a:p>
          <a:p>
            <a:r>
              <a:rPr lang="de-DE" sz="2400" dirty="0" smtClean="0"/>
              <a:t>Umwelteindrücke sind entscheidend für die spätere Leistungsfähigkeit. (Quantität), Gut und Böse kennenlernen.</a:t>
            </a:r>
          </a:p>
          <a:p>
            <a:r>
              <a:rPr lang="de-DE" sz="2400" dirty="0" smtClean="0"/>
              <a:t>Positive Lernerfahrungen machen.</a:t>
            </a:r>
          </a:p>
          <a:p>
            <a:pPr>
              <a:buFont typeface="Arial" pitchFamily="34" charset="0"/>
              <a:buNone/>
            </a:pPr>
            <a:endParaRPr lang="de-DE" sz="2400" dirty="0" smtClean="0"/>
          </a:p>
        </p:txBody>
      </p:sp>
      <p:sp>
        <p:nvSpPr>
          <p:cNvPr id="45060" name="Inhaltsplatzhalter 3"/>
          <p:cNvSpPr>
            <a:spLocks noGrp="1"/>
          </p:cNvSpPr>
          <p:nvPr>
            <p:ph sz="half" idx="2"/>
          </p:nvPr>
        </p:nvSpPr>
        <p:spPr>
          <a:xfrm>
            <a:off x="4648200" y="1125538"/>
            <a:ext cx="4038600" cy="5327650"/>
          </a:xfrm>
        </p:spPr>
        <p:txBody>
          <a:bodyPr/>
          <a:lstStyle/>
          <a:p>
            <a:r>
              <a:rPr lang="en-US" sz="2400" smtClean="0"/>
              <a:t>The crucial period in the dog's life</a:t>
            </a:r>
          </a:p>
          <a:p>
            <a:r>
              <a:rPr lang="en-US" sz="2400" smtClean="0"/>
              <a:t>Curiosity and social relations are clearly increasing.</a:t>
            </a:r>
          </a:p>
          <a:p>
            <a:r>
              <a:rPr lang="en-US" sz="2400" smtClean="0"/>
              <a:t>Environment impressions are crucial for the final performance. (Quantity), get to know good and evil.</a:t>
            </a:r>
          </a:p>
          <a:p>
            <a:r>
              <a:rPr lang="de-DE" sz="2400" smtClean="0"/>
              <a:t>Positive learning experience.</a:t>
            </a:r>
          </a:p>
        </p:txBody>
      </p:sp>
    </p:spTree>
    <p:extLst>
      <p:ext uri="{BB962C8B-B14F-4D97-AF65-F5344CB8AC3E}">
        <p14:creationId xmlns:p14="http://schemas.microsoft.com/office/powerpoint/2010/main" val="795878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DE" smtClean="0"/>
              <a:t>Wesen</a:t>
            </a:r>
          </a:p>
        </p:txBody>
      </p:sp>
      <p:sp>
        <p:nvSpPr>
          <p:cNvPr id="51203" name="Rectangle 3"/>
          <p:cNvSpPr>
            <a:spLocks noGrp="1" noChangeArrowheads="1"/>
          </p:cNvSpPr>
          <p:nvPr>
            <p:ph type="body" idx="1"/>
          </p:nvPr>
        </p:nvSpPr>
        <p:spPr/>
        <p:txBody>
          <a:bodyPr/>
          <a:lstStyle/>
          <a:p>
            <a:pPr>
              <a:lnSpc>
                <a:spcPct val="80000"/>
              </a:lnSpc>
            </a:pPr>
            <a:r>
              <a:rPr lang="de-DE" sz="2800" dirty="0" smtClean="0"/>
              <a:t>Wesen kann man nicht kaufen. Das Entscheidende muss man selbst tun.</a:t>
            </a:r>
          </a:p>
          <a:p>
            <a:pPr>
              <a:lnSpc>
                <a:spcPct val="80000"/>
              </a:lnSpc>
            </a:pPr>
            <a:r>
              <a:rPr lang="de-DE" sz="2800" dirty="0" smtClean="0"/>
              <a:t>Wesen entsteht auf der Grundlage erblicher Anlagen durch Wechselwirkungen mit der angebotenen Umwelt.</a:t>
            </a:r>
          </a:p>
          <a:p>
            <a:pPr>
              <a:lnSpc>
                <a:spcPct val="80000"/>
              </a:lnSpc>
            </a:pPr>
            <a:r>
              <a:rPr lang="de-DE" sz="2800" dirty="0" smtClean="0"/>
              <a:t>Zur Umwelt gehört vor Allem der HF selbst. Dessen Verhalten und das Maß seiner sozialen Kompetenz wirkt entscheidend daran mit, was aus dem Welpen wird.</a:t>
            </a:r>
          </a:p>
          <a:p>
            <a:pPr>
              <a:lnSpc>
                <a:spcPct val="80000"/>
              </a:lnSpc>
            </a:pPr>
            <a:r>
              <a:rPr lang="de-DE" sz="2800" dirty="0" smtClean="0"/>
              <a:t>Unser Hund ist immer auch ein Spiegelbild menschlichen Verhaltens.</a:t>
            </a:r>
          </a:p>
        </p:txBody>
      </p:sp>
    </p:spTree>
    <p:extLst>
      <p:ext uri="{BB962C8B-B14F-4D97-AF65-F5344CB8AC3E}">
        <p14:creationId xmlns:p14="http://schemas.microsoft.com/office/powerpoint/2010/main" val="189610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smtClean="0"/>
              <a:t>Character</a:t>
            </a:r>
          </a:p>
        </p:txBody>
      </p:sp>
      <p:sp>
        <p:nvSpPr>
          <p:cNvPr id="52227" name="Inhaltsplatzhalter 2"/>
          <p:cNvSpPr>
            <a:spLocks noGrp="1"/>
          </p:cNvSpPr>
          <p:nvPr>
            <p:ph idx="1"/>
          </p:nvPr>
        </p:nvSpPr>
        <p:spPr>
          <a:xfrm>
            <a:off x="457200" y="1412875"/>
            <a:ext cx="8229600" cy="5329238"/>
          </a:xfrm>
        </p:spPr>
        <p:txBody>
          <a:bodyPr>
            <a:normAutofit lnSpcReduction="10000"/>
          </a:bodyPr>
          <a:lstStyle/>
          <a:p>
            <a:r>
              <a:rPr lang="en-US" smtClean="0"/>
              <a:t>You can not buy character. You have to work on it.</a:t>
            </a:r>
          </a:p>
          <a:p>
            <a:r>
              <a:rPr lang="en-US" smtClean="0"/>
              <a:t>Character is formed out of the hereditary systems and the </a:t>
            </a:r>
            <a:r>
              <a:rPr lang="de-DE" smtClean="0"/>
              <a:t>offered environment.</a:t>
            </a:r>
          </a:p>
          <a:p>
            <a:r>
              <a:rPr lang="de-DE" smtClean="0"/>
              <a:t>The breeder and later the handler are above all part of the environment. </a:t>
            </a:r>
          </a:p>
          <a:p>
            <a:r>
              <a:rPr lang="en-US" smtClean="0"/>
              <a:t>Their social skills are critical for the development of the puppy (young dog).</a:t>
            </a:r>
          </a:p>
          <a:p>
            <a:r>
              <a:rPr lang="en-US" smtClean="0"/>
              <a:t>Our dog is always a reflection of human behavior.</a:t>
            </a:r>
          </a:p>
          <a:p>
            <a:endParaRPr lang="de-DE" smtClean="0"/>
          </a:p>
          <a:p>
            <a:endParaRPr lang="en-US" smtClean="0"/>
          </a:p>
          <a:p>
            <a:endParaRPr lang="de-DE" smtClean="0"/>
          </a:p>
        </p:txBody>
      </p:sp>
    </p:spTree>
    <p:extLst>
      <p:ext uri="{BB962C8B-B14F-4D97-AF65-F5344CB8AC3E}">
        <p14:creationId xmlns:p14="http://schemas.microsoft.com/office/powerpoint/2010/main" val="1704994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de-DE" smtClean="0"/>
              <a:t>Angst</a:t>
            </a:r>
          </a:p>
        </p:txBody>
      </p:sp>
      <p:sp>
        <p:nvSpPr>
          <p:cNvPr id="53251" name="Rectangle 3"/>
          <p:cNvSpPr>
            <a:spLocks noGrp="1" noChangeArrowheads="1"/>
          </p:cNvSpPr>
          <p:nvPr>
            <p:ph type="body" idx="1"/>
          </p:nvPr>
        </p:nvSpPr>
        <p:spPr/>
        <p:txBody>
          <a:bodyPr/>
          <a:lstStyle/>
          <a:p>
            <a:pPr>
              <a:lnSpc>
                <a:spcPct val="80000"/>
              </a:lnSpc>
            </a:pPr>
            <a:r>
              <a:rPr lang="de-DE" sz="2800" smtClean="0"/>
              <a:t>Die Angst vor Unbekanntem ist angeboren.</a:t>
            </a:r>
          </a:p>
          <a:p>
            <a:pPr>
              <a:lnSpc>
                <a:spcPct val="80000"/>
              </a:lnSpc>
            </a:pPr>
            <a:r>
              <a:rPr lang="de-DE" sz="2800" smtClean="0"/>
              <a:t>Der Welpe muss herausfinden, wovor man als Hund Angst haben muss und wie man sie bewältigen kann. Das bedeutet </a:t>
            </a:r>
            <a:r>
              <a:rPr lang="de-DE" sz="2800" i="1" u="sng" smtClean="0"/>
              <a:t>intensivstes Lernen.</a:t>
            </a:r>
          </a:p>
          <a:p>
            <a:pPr>
              <a:lnSpc>
                <a:spcPct val="80000"/>
              </a:lnSpc>
            </a:pPr>
            <a:r>
              <a:rPr lang="de-DE" sz="2800" smtClean="0"/>
              <a:t>Die Angstbewältigung steht am Anfang des Lebens und ist entscheidend für die Verhaltensentwicklung eines Welpen.</a:t>
            </a:r>
          </a:p>
          <a:p>
            <a:pPr>
              <a:lnSpc>
                <a:spcPct val="80000"/>
              </a:lnSpc>
            </a:pPr>
            <a:r>
              <a:rPr lang="de-DE" sz="2800" smtClean="0"/>
              <a:t>Der HF muss deshalb dafür sorgen, dass der Welpe das „Urgefühl der Angst</a:t>
            </a:r>
            <a:r>
              <a:rPr lang="ja-JP" altLang="de-DE" sz="2800" smtClean="0"/>
              <a:t>“</a:t>
            </a:r>
            <a:r>
              <a:rPr lang="de-DE" altLang="ja-JP" sz="2800" smtClean="0"/>
              <a:t> eigenaktiv überwinden lernt.</a:t>
            </a:r>
            <a:endParaRPr lang="de-DE" sz="2800" smtClean="0"/>
          </a:p>
        </p:txBody>
      </p:sp>
    </p:spTree>
    <p:extLst>
      <p:ext uri="{BB962C8B-B14F-4D97-AF65-F5344CB8AC3E}">
        <p14:creationId xmlns:p14="http://schemas.microsoft.com/office/powerpoint/2010/main" val="249665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smtClean="0"/>
              <a:t>Fear</a:t>
            </a:r>
          </a:p>
        </p:txBody>
      </p:sp>
      <p:sp>
        <p:nvSpPr>
          <p:cNvPr id="54275" name="Inhaltsplatzhalter 2"/>
          <p:cNvSpPr>
            <a:spLocks noGrp="1"/>
          </p:cNvSpPr>
          <p:nvPr>
            <p:ph idx="1"/>
          </p:nvPr>
        </p:nvSpPr>
        <p:spPr>
          <a:xfrm>
            <a:off x="457200" y="1125538"/>
            <a:ext cx="8229600" cy="5399087"/>
          </a:xfrm>
        </p:spPr>
        <p:txBody>
          <a:bodyPr/>
          <a:lstStyle/>
          <a:p>
            <a:r>
              <a:rPr lang="en-US" dirty="0" smtClean="0"/>
              <a:t>The fear of the unknown is innate.</a:t>
            </a:r>
          </a:p>
          <a:p>
            <a:r>
              <a:rPr lang="en-US" dirty="0" smtClean="0"/>
              <a:t>The puppy needs to find out, for what a dog must have fear and how to overcome it. That means the most </a:t>
            </a:r>
            <a:r>
              <a:rPr lang="en-US" u="sng" dirty="0" smtClean="0"/>
              <a:t>intense learning</a:t>
            </a:r>
            <a:r>
              <a:rPr lang="en-US" dirty="0" smtClean="0"/>
              <a:t>.</a:t>
            </a:r>
          </a:p>
          <a:p>
            <a:r>
              <a:rPr lang="en-US" dirty="0" smtClean="0"/>
              <a:t>The overcoming fear is the beginning of life and is most important for the development of a puppy behavior.</a:t>
            </a:r>
          </a:p>
          <a:p>
            <a:r>
              <a:rPr lang="en-US" dirty="0" smtClean="0"/>
              <a:t>The handler must therefore ensure that the puppy learns to overcome the "primal fear" self active.</a:t>
            </a:r>
          </a:p>
          <a:p>
            <a:endParaRPr lang="en-US" dirty="0" smtClean="0"/>
          </a:p>
          <a:p>
            <a:endParaRPr lang="de-DE" dirty="0" smtClean="0"/>
          </a:p>
        </p:txBody>
      </p:sp>
    </p:spTree>
    <p:extLst>
      <p:ext uri="{BB962C8B-B14F-4D97-AF65-F5344CB8AC3E}">
        <p14:creationId xmlns:p14="http://schemas.microsoft.com/office/powerpoint/2010/main" val="183180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sz="4000" smtClean="0"/>
              <a:t>Leben ist Lernen und Problemlösen</a:t>
            </a:r>
          </a:p>
        </p:txBody>
      </p:sp>
      <p:sp>
        <p:nvSpPr>
          <p:cNvPr id="57347" name="Rectangle 3"/>
          <p:cNvSpPr>
            <a:spLocks noGrp="1" noChangeArrowheads="1"/>
          </p:cNvSpPr>
          <p:nvPr>
            <p:ph type="body" idx="1"/>
          </p:nvPr>
        </p:nvSpPr>
        <p:spPr/>
        <p:txBody>
          <a:bodyPr/>
          <a:lstStyle/>
          <a:p>
            <a:pPr>
              <a:lnSpc>
                <a:spcPct val="80000"/>
              </a:lnSpc>
            </a:pPr>
            <a:r>
              <a:rPr lang="de-DE" sz="2400" smtClean="0"/>
              <a:t>Konflikte gehören zum Leben.</a:t>
            </a:r>
          </a:p>
          <a:p>
            <a:pPr>
              <a:lnSpc>
                <a:spcPct val="80000"/>
              </a:lnSpc>
            </a:pPr>
            <a:r>
              <a:rPr lang="de-DE" sz="2400" smtClean="0"/>
              <a:t>Unnötige und tierwidrige Konfliktsituationen sind für den Welpen zu vermeiden.</a:t>
            </a:r>
          </a:p>
          <a:p>
            <a:pPr>
              <a:lnSpc>
                <a:spcPct val="80000"/>
              </a:lnSpc>
            </a:pPr>
            <a:r>
              <a:rPr lang="de-DE" sz="2400" smtClean="0"/>
              <a:t>Der Welpe muss lernen, bewältigbare Probleme (leichter Stress )zu lösen und daran zu wachsen.</a:t>
            </a:r>
          </a:p>
          <a:p>
            <a:pPr>
              <a:lnSpc>
                <a:spcPct val="80000"/>
              </a:lnSpc>
            </a:pPr>
            <a:r>
              <a:rPr lang="de-DE" sz="2400" smtClean="0"/>
              <a:t>Wir müssen dem Welpen helfen, nicht allein für ihn zu bewältigende Konflikte zu lösen.</a:t>
            </a:r>
          </a:p>
          <a:p>
            <a:pPr>
              <a:lnSpc>
                <a:spcPct val="80000"/>
              </a:lnSpc>
            </a:pPr>
            <a:r>
              <a:rPr lang="de-DE" sz="2400" smtClean="0"/>
              <a:t>Gemeinsames Erkunden und Untersuchen dient oft zur Auflösung eines Problems.</a:t>
            </a:r>
          </a:p>
          <a:p>
            <a:pPr>
              <a:lnSpc>
                <a:spcPct val="80000"/>
              </a:lnSpc>
            </a:pPr>
            <a:r>
              <a:rPr lang="de-DE" sz="2400" smtClean="0"/>
              <a:t>Wir müssen mit unserem Welpen Freude am gemeinsamen Problemlösen haben.</a:t>
            </a:r>
          </a:p>
          <a:p>
            <a:pPr>
              <a:lnSpc>
                <a:spcPct val="80000"/>
              </a:lnSpc>
            </a:pPr>
            <a:endParaRPr lang="de-DE" sz="2400" smtClean="0"/>
          </a:p>
        </p:txBody>
      </p:sp>
    </p:spTree>
    <p:extLst>
      <p:ext uri="{BB962C8B-B14F-4D97-AF65-F5344CB8AC3E}">
        <p14:creationId xmlns:p14="http://schemas.microsoft.com/office/powerpoint/2010/main" val="3494151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a:xfrm>
            <a:off x="457200" y="274638"/>
            <a:ext cx="8229600" cy="993775"/>
          </a:xfrm>
        </p:spPr>
        <p:txBody>
          <a:bodyPr/>
          <a:lstStyle/>
          <a:p>
            <a:r>
              <a:rPr lang="en-US" smtClean="0"/>
              <a:t>Life is learning and problem solving</a:t>
            </a:r>
            <a:endParaRPr lang="de-DE" smtClean="0"/>
          </a:p>
        </p:txBody>
      </p:sp>
      <p:sp>
        <p:nvSpPr>
          <p:cNvPr id="58371" name="Inhaltsplatzhalter 2"/>
          <p:cNvSpPr>
            <a:spLocks noGrp="1"/>
          </p:cNvSpPr>
          <p:nvPr>
            <p:ph idx="1"/>
          </p:nvPr>
        </p:nvSpPr>
        <p:spPr>
          <a:xfrm>
            <a:off x="457200" y="1125538"/>
            <a:ext cx="8229600" cy="5256212"/>
          </a:xfrm>
        </p:spPr>
        <p:txBody>
          <a:bodyPr/>
          <a:lstStyle/>
          <a:p>
            <a:r>
              <a:rPr lang="en-US" smtClean="0"/>
              <a:t>Conflicts are part of life.</a:t>
            </a:r>
          </a:p>
          <a:p>
            <a:r>
              <a:rPr lang="en-US" smtClean="0"/>
              <a:t>Unneeded and illegal animal conflict situations are to be avoided for the puppy.</a:t>
            </a:r>
          </a:p>
          <a:p>
            <a:r>
              <a:rPr lang="en-US" smtClean="0"/>
              <a:t>The puppy must learn to solve manageable problems (mild stress) and grow on them.</a:t>
            </a:r>
          </a:p>
          <a:p>
            <a:r>
              <a:rPr lang="en-US" smtClean="0"/>
              <a:t>We must help the puppies if they can not handle the conflicts for themselves.</a:t>
            </a:r>
          </a:p>
          <a:p>
            <a:r>
              <a:rPr lang="en-US" smtClean="0"/>
              <a:t>We need to have fun to solve problems together with our pubs.</a:t>
            </a:r>
          </a:p>
          <a:p>
            <a:endParaRPr lang="en-US" smtClean="0"/>
          </a:p>
          <a:p>
            <a:endParaRPr lang="en-US" smtClean="0"/>
          </a:p>
          <a:p>
            <a:endParaRPr lang="en-US" smtClean="0"/>
          </a:p>
          <a:p>
            <a:endParaRPr lang="de-DE" smtClean="0"/>
          </a:p>
        </p:txBody>
      </p:sp>
    </p:spTree>
    <p:extLst>
      <p:ext uri="{BB962C8B-B14F-4D97-AF65-F5344CB8AC3E}">
        <p14:creationId xmlns:p14="http://schemas.microsoft.com/office/powerpoint/2010/main" val="358747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457200" y="274638"/>
            <a:ext cx="8229600" cy="5746650"/>
          </a:xfrm>
        </p:spPr>
        <p:txBody>
          <a:bodyPr/>
          <a:lstStyle/>
          <a:p>
            <a:r>
              <a:rPr lang="de-DE" altLang="de-DE" dirty="0" smtClean="0"/>
              <a:t>Das internationale Prüfungswesen für Gebrauchshunde</a:t>
            </a:r>
            <a:br>
              <a:rPr lang="de-DE" altLang="de-DE" dirty="0" smtClean="0"/>
            </a:br>
            <a:r>
              <a:rPr lang="de-DE" altLang="de-DE" dirty="0" smtClean="0"/>
              <a:t> </a:t>
            </a:r>
            <a:br>
              <a:rPr lang="de-DE" altLang="de-DE" dirty="0" smtClean="0"/>
            </a:br>
            <a:r>
              <a:rPr lang="de-DE" altLang="de-DE" dirty="0" smtClean="0"/>
              <a:t>Grundlage: </a:t>
            </a:r>
            <a:r>
              <a:rPr lang="de-DE" altLang="de-DE" u="sng" dirty="0" smtClean="0"/>
              <a:t>FCI PO 2019</a:t>
            </a:r>
            <a:r>
              <a:rPr lang="de-DE" altLang="de-DE" dirty="0" smtClean="0"/>
              <a:t/>
            </a:r>
            <a:br>
              <a:rPr lang="de-DE" altLang="de-DE" dirty="0" smtClean="0"/>
            </a:br>
            <a:r>
              <a:rPr lang="de-DE" altLang="de-DE" dirty="0" smtClean="0"/>
              <a:t/>
            </a:r>
            <a:br>
              <a:rPr lang="de-DE" altLang="de-DE" dirty="0" smtClean="0"/>
            </a:br>
            <a:r>
              <a:rPr lang="de-DE" altLang="de-DE" dirty="0" smtClean="0"/>
              <a:t/>
            </a:r>
            <a:br>
              <a:rPr lang="de-DE" altLang="de-DE" dirty="0" smtClean="0"/>
            </a:br>
            <a:r>
              <a:rPr lang="de-DE" altLang="de-DE" sz="3600" dirty="0" smtClean="0"/>
              <a:t>Hinweise und Erklärungen</a:t>
            </a:r>
            <a:br>
              <a:rPr lang="de-DE" altLang="de-DE" sz="3600" dirty="0" smtClean="0"/>
            </a:br>
            <a:r>
              <a:rPr lang="de-DE" dirty="0" smtClean="0"/>
              <a:t> </a:t>
            </a:r>
            <a:r>
              <a:rPr lang="de-DE" sz="4000" dirty="0" err="1" smtClean="0"/>
              <a:t>Hints</a:t>
            </a:r>
            <a:r>
              <a:rPr lang="de-DE" sz="4000" dirty="0" smtClean="0"/>
              <a:t> </a:t>
            </a:r>
            <a:r>
              <a:rPr lang="de-DE" sz="4000" dirty="0" err="1" smtClean="0"/>
              <a:t>and</a:t>
            </a:r>
            <a:r>
              <a:rPr lang="de-DE" sz="4000" dirty="0" smtClean="0"/>
              <a:t> </a:t>
            </a:r>
            <a:r>
              <a:rPr lang="de-DE" sz="4000" dirty="0" err="1" smtClean="0"/>
              <a:t>explanations</a:t>
            </a:r>
            <a:endParaRPr lang="de-DE" altLang="de-DE" sz="4000" dirty="0" smtClean="0"/>
          </a:p>
        </p:txBody>
      </p:sp>
    </p:spTree>
    <p:extLst>
      <p:ext uri="{BB962C8B-B14F-4D97-AF65-F5344CB8AC3E}">
        <p14:creationId xmlns:p14="http://schemas.microsoft.com/office/powerpoint/2010/main" val="2688328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5536" y="-387424"/>
            <a:ext cx="8229600" cy="1080120"/>
          </a:xfrm>
        </p:spPr>
        <p:txBody>
          <a:bodyPr/>
          <a:lstStyle/>
          <a:p>
            <a:r>
              <a:rPr lang="de-DE" sz="3200" dirty="0" smtClean="0"/>
              <a:t>Kommunikation/Communication </a:t>
            </a:r>
          </a:p>
        </p:txBody>
      </p:sp>
      <p:sp>
        <p:nvSpPr>
          <p:cNvPr id="61443" name="Rectangle 3"/>
          <p:cNvSpPr>
            <a:spLocks noGrp="1" noChangeArrowheads="1"/>
          </p:cNvSpPr>
          <p:nvPr>
            <p:ph type="body" idx="1"/>
          </p:nvPr>
        </p:nvSpPr>
        <p:spPr>
          <a:xfrm>
            <a:off x="395288" y="1124744"/>
            <a:ext cx="8229600" cy="5112568"/>
          </a:xfrm>
        </p:spPr>
        <p:txBody>
          <a:bodyPr>
            <a:normAutofit fontScale="25000" lnSpcReduction="20000"/>
          </a:bodyPr>
          <a:lstStyle/>
          <a:p>
            <a:pPr>
              <a:lnSpc>
                <a:spcPct val="80000"/>
              </a:lnSpc>
              <a:buFontTx/>
              <a:buNone/>
            </a:pPr>
            <a:r>
              <a:rPr lang="de-DE" sz="2400" b="1" dirty="0" smtClean="0"/>
              <a:t>                 </a:t>
            </a:r>
            <a:r>
              <a:rPr lang="de-DE" sz="11200" dirty="0" smtClean="0"/>
              <a:t>Kommunikation ist der Austausch von Informationen zwischen Sender und Empfänger.</a:t>
            </a:r>
          </a:p>
          <a:p>
            <a:pPr>
              <a:lnSpc>
                <a:spcPct val="80000"/>
              </a:lnSpc>
              <a:buNone/>
            </a:pPr>
            <a:r>
              <a:rPr lang="en-US" sz="11200" dirty="0" smtClean="0"/>
              <a:t>    Communication is the exchange of information between transmitter and receiver.</a:t>
            </a:r>
          </a:p>
          <a:p>
            <a:pPr>
              <a:lnSpc>
                <a:spcPct val="80000"/>
              </a:lnSpc>
              <a:buFontTx/>
              <a:buNone/>
            </a:pPr>
            <a:r>
              <a:rPr lang="de-DE" sz="11200" dirty="0" smtClean="0"/>
              <a:t>    Die Informationen werden durch </a:t>
            </a:r>
            <a:r>
              <a:rPr lang="de-DE" sz="11200" u="sng" dirty="0" smtClean="0"/>
              <a:t>Signale</a:t>
            </a:r>
            <a:r>
              <a:rPr lang="de-DE" sz="11200" dirty="0" smtClean="0"/>
              <a:t> in einer Umgebung übermittelt.</a:t>
            </a:r>
          </a:p>
          <a:p>
            <a:pPr>
              <a:lnSpc>
                <a:spcPct val="80000"/>
              </a:lnSpc>
              <a:buNone/>
            </a:pPr>
            <a:r>
              <a:rPr lang="en-US" sz="11200" dirty="0" smtClean="0"/>
              <a:t>    The information is transmitted through signals in an environment.</a:t>
            </a:r>
          </a:p>
          <a:p>
            <a:pPr>
              <a:lnSpc>
                <a:spcPct val="80000"/>
              </a:lnSpc>
              <a:buFontTx/>
              <a:buNone/>
            </a:pPr>
            <a:r>
              <a:rPr lang="de-DE" sz="11200" dirty="0" smtClean="0"/>
              <a:t>    Wer mit Kommunikation umgeht, braucht neben Wissen auch unbedingt </a:t>
            </a:r>
            <a:r>
              <a:rPr lang="de-DE" sz="11200" i="1" dirty="0" smtClean="0"/>
              <a:t>Beobachtungsgabe</a:t>
            </a:r>
            <a:r>
              <a:rPr lang="de-DE" sz="11200" dirty="0" smtClean="0"/>
              <a:t>.</a:t>
            </a:r>
          </a:p>
          <a:p>
            <a:pPr>
              <a:lnSpc>
                <a:spcPct val="80000"/>
              </a:lnSpc>
              <a:buNone/>
            </a:pPr>
            <a:r>
              <a:rPr lang="en-US" sz="11200" dirty="0" smtClean="0"/>
              <a:t>    Those who work with communication needs not only knowledge , they need </a:t>
            </a:r>
            <a:r>
              <a:rPr lang="de-DE" sz="11200" dirty="0" err="1" smtClean="0"/>
              <a:t>good</a:t>
            </a:r>
            <a:r>
              <a:rPr lang="de-DE" sz="11200" dirty="0" smtClean="0"/>
              <a:t> </a:t>
            </a:r>
            <a:r>
              <a:rPr lang="de-DE" sz="11200" dirty="0" err="1" smtClean="0"/>
              <a:t>observation</a:t>
            </a:r>
            <a:r>
              <a:rPr lang="de-DE" sz="11200" dirty="0" smtClean="0"/>
              <a:t> </a:t>
            </a:r>
            <a:r>
              <a:rPr lang="de-DE" sz="11200" dirty="0" err="1" smtClean="0"/>
              <a:t>skills</a:t>
            </a:r>
            <a:r>
              <a:rPr lang="de-DE" sz="11200" dirty="0" smtClean="0"/>
              <a:t>.</a:t>
            </a:r>
          </a:p>
          <a:p>
            <a:pPr>
              <a:lnSpc>
                <a:spcPct val="80000"/>
              </a:lnSpc>
              <a:buFontTx/>
              <a:buNone/>
            </a:pPr>
            <a:r>
              <a:rPr lang="de-DE" sz="11200" dirty="0" smtClean="0"/>
              <a:t>    Nur durch gute Beobachtungsgabe komme ich zu richtigen </a:t>
            </a:r>
            <a:r>
              <a:rPr lang="de-DE" sz="11200" i="1" dirty="0" smtClean="0"/>
              <a:t>Deutungen.</a:t>
            </a:r>
          </a:p>
          <a:p>
            <a:pPr>
              <a:lnSpc>
                <a:spcPct val="80000"/>
              </a:lnSpc>
              <a:buNone/>
            </a:pPr>
            <a:r>
              <a:rPr lang="en-US" sz="11200" dirty="0" smtClean="0"/>
              <a:t>    Those who work with communication needs not only knowledge , they need </a:t>
            </a:r>
            <a:r>
              <a:rPr lang="de-DE" sz="11200" dirty="0" err="1" smtClean="0"/>
              <a:t>good</a:t>
            </a:r>
            <a:r>
              <a:rPr lang="de-DE" sz="11200" dirty="0" smtClean="0"/>
              <a:t> </a:t>
            </a:r>
            <a:r>
              <a:rPr lang="de-DE" sz="11200" dirty="0" err="1" smtClean="0"/>
              <a:t>observation</a:t>
            </a:r>
            <a:r>
              <a:rPr lang="de-DE" sz="11200" dirty="0" smtClean="0"/>
              <a:t> </a:t>
            </a:r>
            <a:r>
              <a:rPr lang="de-DE" sz="11200" dirty="0" err="1" smtClean="0"/>
              <a:t>skills</a:t>
            </a:r>
            <a:r>
              <a:rPr lang="de-DE" sz="11200" dirty="0" smtClean="0"/>
              <a:t>.</a:t>
            </a:r>
          </a:p>
          <a:p>
            <a:pPr>
              <a:lnSpc>
                <a:spcPct val="80000"/>
              </a:lnSpc>
              <a:buFontTx/>
              <a:buNone/>
            </a:pPr>
            <a:endParaRPr lang="de-DE" sz="11200" i="1" dirty="0" smtClean="0"/>
          </a:p>
          <a:p>
            <a:pPr>
              <a:lnSpc>
                <a:spcPct val="80000"/>
              </a:lnSpc>
              <a:buFontTx/>
              <a:buNone/>
            </a:pPr>
            <a:endParaRPr lang="de-DE" sz="2400" dirty="0" smtClean="0"/>
          </a:p>
          <a:p>
            <a:pPr>
              <a:lnSpc>
                <a:spcPct val="80000"/>
              </a:lnSpc>
              <a:buFontTx/>
              <a:buNone/>
            </a:pPr>
            <a:r>
              <a:rPr lang="de-DE" sz="2400" dirty="0" smtClean="0"/>
              <a:t>    </a:t>
            </a:r>
          </a:p>
          <a:p>
            <a:pPr>
              <a:lnSpc>
                <a:spcPct val="80000"/>
              </a:lnSpc>
              <a:buFontTx/>
              <a:buNone/>
            </a:pPr>
            <a:r>
              <a:rPr lang="de-DE" sz="2400" dirty="0" smtClean="0"/>
              <a:t>     </a:t>
            </a:r>
          </a:p>
          <a:p>
            <a:pPr>
              <a:lnSpc>
                <a:spcPct val="80000"/>
              </a:lnSpc>
              <a:buFontTx/>
              <a:buNone/>
            </a:pPr>
            <a:endParaRPr lang="de-DE" sz="2400" dirty="0" smtClean="0"/>
          </a:p>
          <a:p>
            <a:pPr>
              <a:lnSpc>
                <a:spcPct val="80000"/>
              </a:lnSpc>
              <a:buFontTx/>
              <a:buNone/>
            </a:pPr>
            <a:endParaRPr lang="de-DE" sz="2400" dirty="0" smtClean="0"/>
          </a:p>
          <a:p>
            <a:pPr>
              <a:lnSpc>
                <a:spcPct val="80000"/>
              </a:lnSpc>
              <a:buFontTx/>
              <a:buNone/>
            </a:pPr>
            <a:endParaRPr lang="de-DE" sz="2400" dirty="0" smtClean="0"/>
          </a:p>
          <a:p>
            <a:pPr>
              <a:lnSpc>
                <a:spcPct val="80000"/>
              </a:lnSpc>
              <a:buFontTx/>
              <a:buNone/>
            </a:pPr>
            <a:r>
              <a:rPr lang="de-DE" sz="2400" dirty="0" smtClean="0"/>
              <a:t>   </a:t>
            </a:r>
          </a:p>
          <a:p>
            <a:pPr>
              <a:lnSpc>
                <a:spcPct val="80000"/>
              </a:lnSpc>
              <a:buFontTx/>
              <a:buNone/>
            </a:pPr>
            <a:r>
              <a:rPr lang="de-DE" sz="2400" dirty="0" smtClean="0"/>
              <a:t>    </a:t>
            </a:r>
          </a:p>
          <a:p>
            <a:pPr>
              <a:lnSpc>
                <a:spcPct val="80000"/>
              </a:lnSpc>
              <a:buFontTx/>
              <a:buNone/>
            </a:pPr>
            <a:r>
              <a:rPr lang="de-DE" sz="2400" dirty="0" smtClean="0"/>
              <a:t>    </a:t>
            </a:r>
          </a:p>
          <a:p>
            <a:pPr>
              <a:lnSpc>
                <a:spcPct val="80000"/>
              </a:lnSpc>
              <a:buFontTx/>
              <a:buNone/>
            </a:pPr>
            <a:r>
              <a:rPr lang="de-DE" sz="2400" dirty="0" smtClean="0"/>
              <a:t>.</a:t>
            </a:r>
          </a:p>
          <a:p>
            <a:pPr>
              <a:lnSpc>
                <a:spcPct val="80000"/>
              </a:lnSpc>
              <a:buFontTx/>
              <a:buNone/>
            </a:pPr>
            <a:r>
              <a:rPr lang="de-DE" sz="2400" b="1" dirty="0" smtClean="0"/>
              <a:t>          </a:t>
            </a:r>
          </a:p>
          <a:p>
            <a:pPr>
              <a:lnSpc>
                <a:spcPct val="80000"/>
              </a:lnSpc>
              <a:buFontTx/>
              <a:buNone/>
            </a:pPr>
            <a:r>
              <a:rPr lang="de-DE" sz="2400" dirty="0" smtClean="0"/>
              <a:t>   </a:t>
            </a:r>
          </a:p>
          <a:p>
            <a:pPr>
              <a:lnSpc>
                <a:spcPct val="80000"/>
              </a:lnSpc>
              <a:buFontTx/>
              <a:buNone/>
            </a:pPr>
            <a:r>
              <a:rPr lang="de-DE" sz="1600" dirty="0" smtClean="0"/>
              <a:t>35</a:t>
            </a:r>
          </a:p>
        </p:txBody>
      </p:sp>
    </p:spTree>
    <p:extLst>
      <p:ext uri="{BB962C8B-B14F-4D97-AF65-F5344CB8AC3E}">
        <p14:creationId xmlns:p14="http://schemas.microsoft.com/office/powerpoint/2010/main" val="1314958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a:xfrm>
            <a:off x="457200" y="274638"/>
            <a:ext cx="8229600" cy="777875"/>
          </a:xfrm>
        </p:spPr>
        <p:txBody>
          <a:bodyPr/>
          <a:lstStyle/>
          <a:p>
            <a:r>
              <a:rPr lang="de-DE" sz="3200" b="1" smtClean="0"/>
              <a:t>Lernverhalten/Principles of Learning</a:t>
            </a:r>
          </a:p>
        </p:txBody>
      </p:sp>
      <p:sp>
        <p:nvSpPr>
          <p:cNvPr id="63491" name="Inhaltsplatzhalter 2"/>
          <p:cNvSpPr>
            <a:spLocks noGrp="1"/>
          </p:cNvSpPr>
          <p:nvPr>
            <p:ph sz="half" idx="1"/>
          </p:nvPr>
        </p:nvSpPr>
        <p:spPr>
          <a:xfrm>
            <a:off x="107950" y="981075"/>
            <a:ext cx="4387850" cy="5145088"/>
          </a:xfrm>
        </p:spPr>
        <p:txBody>
          <a:bodyPr>
            <a:normAutofit lnSpcReduction="10000"/>
          </a:bodyPr>
          <a:lstStyle/>
          <a:p>
            <a:r>
              <a:rPr lang="de-DE" sz="2400" dirty="0" smtClean="0"/>
              <a:t>Lernen dient der besseren Anpassung eines Individuums an seine Umwelt. Ob und was ein Tier gelernt hat, kann man erst am Ergebnis feststellen. Ist die Änderung eines Verhaltens über einen längeren Zeitraum beständig, betrachtet man sie als erlernt. </a:t>
            </a:r>
            <a:r>
              <a:rPr lang="de-DE" sz="2400" u="sng" dirty="0" smtClean="0"/>
              <a:t>Das Ergebnis von Lernen ist also immer eine dauerhafte Verhaltensänderung. </a:t>
            </a:r>
            <a:r>
              <a:rPr lang="de-DE" sz="2400" dirty="0" smtClean="0"/>
              <a:t>Lernen lässt sich nicht abschalten. Es findet immer statt. </a:t>
            </a:r>
            <a:endParaRPr lang="de-DE" sz="2400" b="1" dirty="0" smtClean="0"/>
          </a:p>
        </p:txBody>
      </p:sp>
      <p:sp>
        <p:nvSpPr>
          <p:cNvPr id="63492" name="Inhaltsplatzhalter 3"/>
          <p:cNvSpPr>
            <a:spLocks noGrp="1"/>
          </p:cNvSpPr>
          <p:nvPr>
            <p:ph sz="half" idx="2"/>
          </p:nvPr>
        </p:nvSpPr>
        <p:spPr>
          <a:xfrm>
            <a:off x="4648200" y="908050"/>
            <a:ext cx="4387850" cy="5218113"/>
          </a:xfrm>
        </p:spPr>
        <p:txBody>
          <a:bodyPr>
            <a:normAutofit lnSpcReduction="10000"/>
          </a:bodyPr>
          <a:lstStyle/>
          <a:p>
            <a:r>
              <a:rPr lang="en-US" sz="2400" smtClean="0"/>
              <a:t>Learning allows a better adaptation of an individual to its environment. Whether and what an animal has learned, we can only find out of the result. Is the change of behavior over a longer period of time consistently, we consider it as learned. </a:t>
            </a:r>
            <a:r>
              <a:rPr lang="en-US" sz="2400" u="sng" smtClean="0"/>
              <a:t>The result of learning is always a permanent change in behavior</a:t>
            </a:r>
            <a:r>
              <a:rPr lang="en-US" sz="2400" smtClean="0"/>
              <a:t>. Learning can not be turned off. It always takes place. (behavior modification process)</a:t>
            </a:r>
          </a:p>
          <a:p>
            <a:endParaRPr lang="de-DE" sz="2400" smtClean="0"/>
          </a:p>
        </p:txBody>
      </p:sp>
    </p:spTree>
    <p:extLst>
      <p:ext uri="{BB962C8B-B14F-4D97-AF65-F5344CB8AC3E}">
        <p14:creationId xmlns:p14="http://schemas.microsoft.com/office/powerpoint/2010/main" val="4071113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de-DE" smtClean="0"/>
              <a:t>Lernformen/Forms of Learning</a:t>
            </a:r>
          </a:p>
        </p:txBody>
      </p:sp>
      <p:sp>
        <p:nvSpPr>
          <p:cNvPr id="65539" name="Inhaltsplatzhalter 2"/>
          <p:cNvSpPr>
            <a:spLocks noGrp="1"/>
          </p:cNvSpPr>
          <p:nvPr>
            <p:ph sz="half" idx="1"/>
          </p:nvPr>
        </p:nvSpPr>
        <p:spPr>
          <a:xfrm>
            <a:off x="250825" y="1196975"/>
            <a:ext cx="4244975" cy="5472113"/>
          </a:xfrm>
        </p:spPr>
        <p:txBody>
          <a:bodyPr>
            <a:normAutofit fontScale="92500" lnSpcReduction="10000"/>
          </a:bodyPr>
          <a:lstStyle/>
          <a:p>
            <a:r>
              <a:rPr lang="de-DE" smtClean="0"/>
              <a:t>Gewöhnung und Sensibilisierung</a:t>
            </a:r>
          </a:p>
          <a:p>
            <a:r>
              <a:rPr lang="de-DE" smtClean="0"/>
              <a:t>Motorisches Lernen</a:t>
            </a:r>
          </a:p>
          <a:p>
            <a:r>
              <a:rPr lang="de-DE" smtClean="0"/>
              <a:t>Prägung</a:t>
            </a:r>
          </a:p>
          <a:p>
            <a:r>
              <a:rPr lang="de-DE" smtClean="0"/>
              <a:t>Nachahmung/soziale Anregung</a:t>
            </a:r>
          </a:p>
          <a:p>
            <a:r>
              <a:rPr lang="de-DE" smtClean="0"/>
              <a:t>Lernen durch Einsicht</a:t>
            </a:r>
          </a:p>
          <a:p>
            <a:r>
              <a:rPr lang="de-DE" smtClean="0"/>
              <a:t>Klassische Konditionierung</a:t>
            </a:r>
          </a:p>
          <a:p>
            <a:r>
              <a:rPr lang="de-DE" smtClean="0"/>
              <a:t>Operante/Instrumentelle Konditionierung</a:t>
            </a:r>
          </a:p>
          <a:p>
            <a:endParaRPr lang="de-DE" smtClean="0"/>
          </a:p>
        </p:txBody>
      </p:sp>
      <p:sp>
        <p:nvSpPr>
          <p:cNvPr id="65540" name="Inhaltsplatzhalter 3"/>
          <p:cNvSpPr>
            <a:spLocks noGrp="1"/>
          </p:cNvSpPr>
          <p:nvPr>
            <p:ph sz="half" idx="2"/>
          </p:nvPr>
        </p:nvSpPr>
        <p:spPr>
          <a:xfrm>
            <a:off x="4648200" y="1125538"/>
            <a:ext cx="4316413" cy="5543550"/>
          </a:xfrm>
        </p:spPr>
        <p:txBody>
          <a:bodyPr>
            <a:normAutofit fontScale="92500" lnSpcReduction="10000"/>
          </a:bodyPr>
          <a:lstStyle/>
          <a:p>
            <a:pPr>
              <a:buFont typeface="Wingdings" pitchFamily="2" charset="2"/>
              <a:buChar char="§"/>
            </a:pPr>
            <a:r>
              <a:rPr lang="de-DE" smtClean="0"/>
              <a:t>Habituation and Sensibilisation</a:t>
            </a:r>
          </a:p>
          <a:p>
            <a:pPr>
              <a:buFont typeface="Wingdings" pitchFamily="2" charset="2"/>
              <a:buChar char="§"/>
            </a:pPr>
            <a:r>
              <a:rPr lang="de-DE" smtClean="0"/>
              <a:t>Motor Learning</a:t>
            </a:r>
          </a:p>
          <a:p>
            <a:pPr>
              <a:buFont typeface="Wingdings" pitchFamily="2" charset="2"/>
              <a:buChar char="§"/>
            </a:pPr>
            <a:r>
              <a:rPr lang="de-DE" smtClean="0"/>
              <a:t>Behavior Imprinting</a:t>
            </a:r>
          </a:p>
          <a:p>
            <a:pPr>
              <a:buFont typeface="Wingdings" pitchFamily="2" charset="2"/>
              <a:buChar char="§"/>
            </a:pPr>
            <a:r>
              <a:rPr lang="de-DE" smtClean="0"/>
              <a:t>Imitation / Social Stimulation</a:t>
            </a:r>
          </a:p>
          <a:p>
            <a:pPr>
              <a:buFont typeface="Wingdings" pitchFamily="2" charset="2"/>
              <a:buChar char="§"/>
            </a:pPr>
            <a:r>
              <a:rPr lang="de-DE" smtClean="0"/>
              <a:t>Learning by insight</a:t>
            </a:r>
          </a:p>
          <a:p>
            <a:pPr>
              <a:buFont typeface="Wingdings" pitchFamily="2" charset="2"/>
              <a:buChar char="§"/>
            </a:pPr>
            <a:r>
              <a:rPr lang="de-DE" smtClean="0"/>
              <a:t>Classical Conditioning</a:t>
            </a:r>
          </a:p>
          <a:p>
            <a:pPr>
              <a:buFont typeface="Wingdings" pitchFamily="2" charset="2"/>
              <a:buChar char="§"/>
            </a:pPr>
            <a:r>
              <a:rPr lang="de-DE" smtClean="0"/>
              <a:t>Operant/Instrumental Conditioning</a:t>
            </a:r>
          </a:p>
          <a:p>
            <a:pPr>
              <a:buFont typeface="Wingdings" pitchFamily="2" charset="2"/>
              <a:buChar char="§"/>
            </a:pPr>
            <a:endParaRPr lang="de-DE" smtClean="0"/>
          </a:p>
          <a:p>
            <a:pPr>
              <a:buFont typeface="Wingdings" pitchFamily="2" charset="2"/>
              <a:buChar char="§"/>
            </a:pPr>
            <a:endParaRPr lang="de-DE" smtClean="0"/>
          </a:p>
          <a:p>
            <a:pPr>
              <a:buFont typeface="Arial" pitchFamily="34" charset="0"/>
              <a:buNone/>
            </a:pPr>
            <a:r>
              <a:rPr lang="en-US" smtClean="0"/>
              <a:t>    </a:t>
            </a:r>
          </a:p>
          <a:p>
            <a:endParaRPr lang="de-DE" smtClean="0"/>
          </a:p>
        </p:txBody>
      </p:sp>
    </p:spTree>
    <p:extLst>
      <p:ext uri="{BB962C8B-B14F-4D97-AF65-F5344CB8AC3E}">
        <p14:creationId xmlns:p14="http://schemas.microsoft.com/office/powerpoint/2010/main" val="4252357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a:xfrm>
            <a:off x="457200" y="0"/>
            <a:ext cx="8229600" cy="1268413"/>
          </a:xfrm>
        </p:spPr>
        <p:txBody>
          <a:bodyPr/>
          <a:lstStyle/>
          <a:p>
            <a:r>
              <a:rPr lang="de-DE" sz="3600" smtClean="0"/>
              <a:t>Stressoren für den Hund/</a:t>
            </a:r>
            <a:r>
              <a:rPr lang="en-US" sz="3600" smtClean="0"/>
              <a:t> Stress factors for the dog</a:t>
            </a:r>
            <a:endParaRPr lang="de-DE" sz="3600" smtClean="0"/>
          </a:p>
        </p:txBody>
      </p:sp>
      <p:sp>
        <p:nvSpPr>
          <p:cNvPr id="82947" name="Inhaltsplatzhalter 2"/>
          <p:cNvSpPr>
            <a:spLocks noGrp="1"/>
          </p:cNvSpPr>
          <p:nvPr>
            <p:ph sz="half" idx="1"/>
          </p:nvPr>
        </p:nvSpPr>
        <p:spPr>
          <a:xfrm>
            <a:off x="107950" y="1196975"/>
            <a:ext cx="4387850" cy="5400675"/>
          </a:xfrm>
        </p:spPr>
        <p:txBody>
          <a:bodyPr/>
          <a:lstStyle/>
          <a:p>
            <a:pPr marL="639763" lvl="3" indent="-639763">
              <a:spcBef>
                <a:spcPts val="1888"/>
              </a:spcBef>
              <a:buSzPct val="155000"/>
              <a:buFont typeface="Arial" pitchFamily="34" charset="0"/>
              <a:buChar char="•"/>
              <a:tabLst>
                <a:tab pos="750888" algn="l"/>
              </a:tabLst>
            </a:pPr>
            <a:r>
              <a:rPr lang="en-US" sz="2400" smtClean="0">
                <a:cs typeface="Tahoma" pitchFamily="34" charset="0"/>
              </a:rPr>
              <a:t>Ungewissheit</a:t>
            </a:r>
          </a:p>
          <a:p>
            <a:pPr marL="639763" lvl="3" indent="-639763">
              <a:spcBef>
                <a:spcPts val="1888"/>
              </a:spcBef>
              <a:buSzPct val="155000"/>
              <a:buFont typeface="Arial" pitchFamily="34" charset="0"/>
              <a:buChar char="•"/>
              <a:tabLst>
                <a:tab pos="750888" algn="l"/>
              </a:tabLst>
            </a:pPr>
            <a:r>
              <a:rPr lang="en-US" sz="2400" smtClean="0">
                <a:cs typeface="Tahoma" pitchFamily="34" charset="0"/>
              </a:rPr>
              <a:t>Missverständnis</a:t>
            </a:r>
          </a:p>
          <a:p>
            <a:pPr marL="639763" lvl="3" indent="-639763">
              <a:spcBef>
                <a:spcPts val="1888"/>
              </a:spcBef>
              <a:buSzPct val="155000"/>
              <a:buFont typeface="Arial" pitchFamily="34" charset="0"/>
              <a:buChar char="•"/>
              <a:tabLst>
                <a:tab pos="750888" algn="l"/>
              </a:tabLst>
            </a:pPr>
            <a:r>
              <a:rPr lang="en-US" sz="2400" smtClean="0">
                <a:cs typeface="Tahoma" pitchFamily="34" charset="0"/>
              </a:rPr>
              <a:t>Unbekanntes </a:t>
            </a:r>
          </a:p>
          <a:p>
            <a:pPr marL="639763" lvl="3" indent="-639763">
              <a:spcBef>
                <a:spcPts val="1888"/>
              </a:spcBef>
              <a:buSzPct val="155000"/>
              <a:buFont typeface="Arial" pitchFamily="34" charset="0"/>
              <a:buChar char="•"/>
              <a:tabLst>
                <a:tab pos="750888" algn="l"/>
              </a:tabLst>
            </a:pPr>
            <a:r>
              <a:rPr lang="en-US" sz="2400" smtClean="0">
                <a:cs typeface="Tahoma" pitchFamily="34" charset="0"/>
              </a:rPr>
              <a:t>Misserfolg</a:t>
            </a:r>
          </a:p>
          <a:p>
            <a:pPr marL="639763" lvl="3" indent="-639763">
              <a:spcBef>
                <a:spcPts val="1888"/>
              </a:spcBef>
              <a:buSzPct val="155000"/>
              <a:buFont typeface="Arial" pitchFamily="34" charset="0"/>
              <a:buChar char="•"/>
              <a:tabLst>
                <a:tab pos="750888" algn="l"/>
              </a:tabLst>
            </a:pPr>
            <a:r>
              <a:rPr lang="en-US" sz="2400" smtClean="0">
                <a:cs typeface="Tahoma" pitchFamily="34" charset="0"/>
              </a:rPr>
              <a:t>Angst</a:t>
            </a:r>
          </a:p>
          <a:p>
            <a:pPr marL="639763" lvl="3" indent="-639763">
              <a:spcBef>
                <a:spcPts val="1888"/>
              </a:spcBef>
              <a:buSzPct val="155000"/>
              <a:buFont typeface="Arial" pitchFamily="34" charset="0"/>
              <a:buChar char="•"/>
              <a:tabLst>
                <a:tab pos="750888" algn="l"/>
              </a:tabLst>
            </a:pPr>
            <a:r>
              <a:rPr lang="en-US" sz="2400" smtClean="0">
                <a:cs typeface="Tahoma" pitchFamily="34" charset="0"/>
              </a:rPr>
              <a:t>Mangelndes Wohlbefinden (Schmerz,Durst,Hunger)</a:t>
            </a:r>
          </a:p>
          <a:p>
            <a:pPr marL="639763" lvl="3" indent="-639763">
              <a:spcBef>
                <a:spcPts val="1888"/>
              </a:spcBef>
              <a:buSzPct val="155000"/>
              <a:buFont typeface="Arial" pitchFamily="34" charset="0"/>
              <a:buChar char="•"/>
              <a:tabLst>
                <a:tab pos="750888" algn="l"/>
              </a:tabLst>
            </a:pPr>
            <a:r>
              <a:rPr lang="en-US" sz="2400" smtClean="0">
                <a:cs typeface="Tahoma" pitchFamily="34" charset="0"/>
              </a:rPr>
              <a:t>Kälte / Hitze</a:t>
            </a:r>
          </a:p>
          <a:p>
            <a:pPr marL="639763" lvl="3" indent="-639763">
              <a:spcBef>
                <a:spcPts val="1888"/>
              </a:spcBef>
              <a:buSzPct val="155000"/>
              <a:buFont typeface="Arial" pitchFamily="34" charset="0"/>
              <a:buChar char="•"/>
              <a:tabLst>
                <a:tab pos="750888" algn="l"/>
              </a:tabLst>
            </a:pPr>
            <a:r>
              <a:rPr lang="en-US" sz="2400" smtClean="0">
                <a:cs typeface="Tahoma" pitchFamily="34" charset="0"/>
              </a:rPr>
              <a:t>Infektionskrankheiten</a:t>
            </a:r>
          </a:p>
          <a:p>
            <a:pPr>
              <a:buFont typeface="Arial" pitchFamily="34" charset="0"/>
              <a:buNone/>
              <a:tabLst>
                <a:tab pos="750888" algn="l"/>
              </a:tabLst>
            </a:pPr>
            <a:endParaRPr lang="de-DE" smtClean="0"/>
          </a:p>
        </p:txBody>
      </p:sp>
      <p:sp>
        <p:nvSpPr>
          <p:cNvPr id="82948" name="Inhaltsplatzhalter 3"/>
          <p:cNvSpPr>
            <a:spLocks noGrp="1"/>
          </p:cNvSpPr>
          <p:nvPr>
            <p:ph sz="half" idx="2"/>
          </p:nvPr>
        </p:nvSpPr>
        <p:spPr>
          <a:xfrm>
            <a:off x="4648200" y="1268413"/>
            <a:ext cx="4244975" cy="5400675"/>
          </a:xfrm>
        </p:spPr>
        <p:txBody>
          <a:bodyPr/>
          <a:lstStyle/>
          <a:p>
            <a:r>
              <a:rPr lang="de-DE" smtClean="0"/>
              <a:t>Uncertainty</a:t>
            </a:r>
          </a:p>
          <a:p>
            <a:r>
              <a:rPr lang="de-DE" smtClean="0"/>
              <a:t>Misunderstanding</a:t>
            </a:r>
          </a:p>
          <a:p>
            <a:r>
              <a:rPr lang="de-DE" smtClean="0"/>
              <a:t>Unknown</a:t>
            </a:r>
          </a:p>
          <a:p>
            <a:r>
              <a:rPr lang="de-DE" smtClean="0"/>
              <a:t>Failure</a:t>
            </a:r>
          </a:p>
          <a:p>
            <a:r>
              <a:rPr lang="de-DE" smtClean="0"/>
              <a:t>Anxiety</a:t>
            </a:r>
          </a:p>
          <a:p>
            <a:r>
              <a:rPr lang="en-US" smtClean="0"/>
              <a:t>A lack of well-being </a:t>
            </a:r>
          </a:p>
          <a:p>
            <a:pPr>
              <a:buFont typeface="Arial" pitchFamily="34" charset="0"/>
              <a:buNone/>
            </a:pPr>
            <a:r>
              <a:rPr lang="en-US" smtClean="0"/>
              <a:t>    (pain, thirst, hunger)</a:t>
            </a:r>
          </a:p>
          <a:p>
            <a:r>
              <a:rPr lang="de-DE" smtClean="0"/>
              <a:t>Cold / heat</a:t>
            </a:r>
          </a:p>
          <a:p>
            <a:r>
              <a:rPr lang="de-DE" smtClean="0"/>
              <a:t>Infectious diseases</a:t>
            </a:r>
          </a:p>
          <a:p>
            <a:pPr>
              <a:buFont typeface="Arial" pitchFamily="34" charset="0"/>
              <a:buNone/>
            </a:pPr>
            <a:endParaRPr lang="en-US"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extLst>
      <p:ext uri="{BB962C8B-B14F-4D97-AF65-F5344CB8AC3E}">
        <p14:creationId xmlns:p14="http://schemas.microsoft.com/office/powerpoint/2010/main" val="3111227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sz="quarter"/>
          </p:nvPr>
        </p:nvSpPr>
        <p:spPr>
          <a:xfrm>
            <a:off x="457200" y="0"/>
            <a:ext cx="8229600" cy="1340767"/>
          </a:xfrm>
        </p:spPr>
        <p:txBody>
          <a:bodyPr>
            <a:normAutofit fontScale="90000"/>
          </a:bodyPr>
          <a:lstStyle/>
          <a:p>
            <a:r>
              <a:rPr lang="de-DE" sz="2800" dirty="0" smtClean="0"/>
              <a:t>Konflikte belasten Körper und führen zu Stress/</a:t>
            </a:r>
            <a:r>
              <a:rPr lang="en-US" sz="2800" dirty="0" smtClean="0"/>
              <a:t>Conflicts strain the body and lead to stress</a:t>
            </a:r>
            <a:br>
              <a:rPr lang="en-US" sz="2800" dirty="0" smtClean="0"/>
            </a:br>
            <a:r>
              <a:rPr lang="en-US" sz="2800" dirty="0" err="1" smtClean="0"/>
              <a:t>Vier</a:t>
            </a:r>
            <a:r>
              <a:rPr lang="en-US" sz="2800" dirty="0" smtClean="0"/>
              <a:t> </a:t>
            </a:r>
            <a:r>
              <a:rPr lang="en-US" sz="2800" dirty="0" err="1" smtClean="0"/>
              <a:t>Antwortmöglichkeiten</a:t>
            </a:r>
            <a:r>
              <a:rPr lang="en-US" sz="2800" dirty="0" smtClean="0"/>
              <a:t>/</a:t>
            </a:r>
            <a:r>
              <a:rPr lang="de-DE" sz="2800" dirty="0" smtClean="0"/>
              <a:t> </a:t>
            </a:r>
            <a:r>
              <a:rPr lang="de-DE" sz="2800" dirty="0" err="1" smtClean="0"/>
              <a:t>Four</a:t>
            </a:r>
            <a:r>
              <a:rPr lang="de-DE" sz="2800" dirty="0" smtClean="0"/>
              <a:t> </a:t>
            </a:r>
            <a:r>
              <a:rPr lang="de-DE" sz="2800" dirty="0" err="1" smtClean="0"/>
              <a:t>response</a:t>
            </a:r>
            <a:r>
              <a:rPr lang="de-DE" sz="2800" dirty="0" smtClean="0"/>
              <a:t> </a:t>
            </a:r>
            <a:r>
              <a:rPr lang="de-DE" sz="2800" dirty="0" err="1" smtClean="0"/>
              <a:t>options</a:t>
            </a:r>
            <a:endParaRPr lang="de-DE" sz="2800" dirty="0" smtClean="0"/>
          </a:p>
        </p:txBody>
      </p:sp>
      <p:sp>
        <p:nvSpPr>
          <p:cNvPr id="83971" name="Inhaltsplatzhalter 2"/>
          <p:cNvSpPr>
            <a:spLocks noGrp="1"/>
          </p:cNvSpPr>
          <p:nvPr>
            <p:ph sz="quarter" idx="1"/>
          </p:nvPr>
        </p:nvSpPr>
        <p:spPr/>
        <p:txBody>
          <a:bodyPr/>
          <a:lstStyle/>
          <a:p>
            <a:r>
              <a:rPr lang="de-DE" b="1" dirty="0" smtClean="0"/>
              <a:t>Flucht/</a:t>
            </a:r>
            <a:r>
              <a:rPr lang="de-DE" b="1" dirty="0" err="1" smtClean="0"/>
              <a:t>flight-escape</a:t>
            </a:r>
            <a:endParaRPr lang="de-DE" b="1" dirty="0" smtClean="0"/>
          </a:p>
        </p:txBody>
      </p:sp>
      <p:sp>
        <p:nvSpPr>
          <p:cNvPr id="83972" name="Inhaltsplatzhalter 3"/>
          <p:cNvSpPr>
            <a:spLocks noGrp="1"/>
          </p:cNvSpPr>
          <p:nvPr>
            <p:ph sz="quarter" idx="2"/>
          </p:nvPr>
        </p:nvSpPr>
        <p:spPr/>
        <p:txBody>
          <a:bodyPr/>
          <a:lstStyle/>
          <a:p>
            <a:r>
              <a:rPr lang="de-DE" b="1" smtClean="0"/>
              <a:t>Kampf/fight</a:t>
            </a:r>
          </a:p>
        </p:txBody>
      </p:sp>
      <p:sp>
        <p:nvSpPr>
          <p:cNvPr id="83973" name="Inhaltsplatzhalter 4"/>
          <p:cNvSpPr>
            <a:spLocks noGrp="1"/>
          </p:cNvSpPr>
          <p:nvPr>
            <p:ph sz="quarter" idx="3"/>
          </p:nvPr>
        </p:nvSpPr>
        <p:spPr>
          <a:xfrm>
            <a:off x="250825" y="3938588"/>
            <a:ext cx="4321175" cy="2187575"/>
          </a:xfrm>
        </p:spPr>
        <p:txBody>
          <a:bodyPr/>
          <a:lstStyle/>
          <a:p>
            <a:r>
              <a:rPr lang="de-DE" b="1" smtClean="0"/>
              <a:t>Übersprungshandlung/flirt</a:t>
            </a:r>
          </a:p>
        </p:txBody>
      </p:sp>
      <p:sp>
        <p:nvSpPr>
          <p:cNvPr id="83974" name="Inhaltsplatzhalter 5"/>
          <p:cNvSpPr>
            <a:spLocks noGrp="1"/>
          </p:cNvSpPr>
          <p:nvPr>
            <p:ph sz="quarter" idx="4"/>
          </p:nvPr>
        </p:nvSpPr>
        <p:spPr/>
        <p:txBody>
          <a:bodyPr/>
          <a:lstStyle/>
          <a:p>
            <a:r>
              <a:rPr lang="de-DE" b="1" dirty="0" smtClean="0"/>
              <a:t>Passives Verhalten-einfrieren/</a:t>
            </a:r>
            <a:r>
              <a:rPr lang="de-DE" b="1" dirty="0" err="1" smtClean="0"/>
              <a:t>freeze</a:t>
            </a:r>
            <a:endParaRPr lang="de-DE" b="1" dirty="0" smtClean="0"/>
          </a:p>
        </p:txBody>
      </p:sp>
    </p:spTree>
    <p:extLst>
      <p:ext uri="{BB962C8B-B14F-4D97-AF65-F5344CB8AC3E}">
        <p14:creationId xmlns:p14="http://schemas.microsoft.com/office/powerpoint/2010/main" val="467652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a:xfrm>
            <a:off x="457200" y="274638"/>
            <a:ext cx="8229600" cy="922337"/>
          </a:xfrm>
        </p:spPr>
        <p:txBody>
          <a:bodyPr/>
          <a:lstStyle/>
          <a:p>
            <a:r>
              <a:rPr lang="de-DE" sz="3600" smtClean="0"/>
              <a:t>Emotionen/ Emotions</a:t>
            </a:r>
          </a:p>
        </p:txBody>
      </p:sp>
      <p:sp>
        <p:nvSpPr>
          <p:cNvPr id="86019" name="Inhaltsplatzhalter 2"/>
          <p:cNvSpPr>
            <a:spLocks noGrp="1"/>
          </p:cNvSpPr>
          <p:nvPr>
            <p:ph sz="half" idx="1"/>
          </p:nvPr>
        </p:nvSpPr>
        <p:spPr>
          <a:xfrm>
            <a:off x="457200" y="1196975"/>
            <a:ext cx="4038600" cy="5400675"/>
          </a:xfrm>
        </p:spPr>
        <p:txBody>
          <a:bodyPr>
            <a:normAutofit lnSpcReduction="10000"/>
          </a:bodyPr>
          <a:lstStyle/>
          <a:p>
            <a:pPr marL="342900" lvl="3" indent="-342900">
              <a:buFont typeface="Arial" pitchFamily="34" charset="0"/>
              <a:buChar char="•"/>
            </a:pPr>
            <a:r>
              <a:rPr lang="en-US" sz="2400" smtClean="0"/>
              <a:t>Emotionen entstehen durch Belohnungs- und Strafreize,       oder deren unerwartetes Ausbleiben oder Beenden.</a:t>
            </a:r>
          </a:p>
          <a:p>
            <a:pPr marL="342900" lvl="3" indent="-342900">
              <a:buFont typeface="Arial" pitchFamily="34" charset="0"/>
              <a:buChar char="•"/>
            </a:pPr>
            <a:r>
              <a:rPr lang="en-US" sz="2400" smtClean="0"/>
              <a:t>Emotionen drücken sich in Mimik/Gesichtsausdruck und Gestik/Körperhaltung und Bewegung aus.</a:t>
            </a:r>
          </a:p>
          <a:p>
            <a:pPr marL="342900" lvl="3" indent="-342900">
              <a:buFont typeface="Arial" pitchFamily="34" charset="0"/>
              <a:buChar char="•"/>
            </a:pPr>
            <a:r>
              <a:rPr lang="en-US" sz="2400" smtClean="0"/>
              <a:t>Gefühle sind wichtige Entscheidungshilfen. (Vermeiden/Anstreben)</a:t>
            </a:r>
          </a:p>
          <a:p>
            <a:pPr marL="342900" lvl="3" indent="-342900">
              <a:buFont typeface="Arial" pitchFamily="34" charset="0"/>
              <a:buChar char="•"/>
            </a:pPr>
            <a:r>
              <a:rPr lang="en-US" sz="2400" smtClean="0"/>
              <a:t>Emotionen dienen der Aufrechterhaltung eines inneren Gleichgewichts.</a:t>
            </a:r>
          </a:p>
          <a:p>
            <a:pPr marL="342900" lvl="3" indent="-342900">
              <a:buFont typeface="Arial" pitchFamily="34" charset="0"/>
              <a:buChar char="•"/>
            </a:pPr>
            <a:endParaRPr lang="en-US" sz="2400" smtClean="0"/>
          </a:p>
          <a:p>
            <a:pPr marL="342900" lvl="3" indent="-342900">
              <a:buFont typeface="Arial" pitchFamily="34" charset="0"/>
              <a:buChar char="•"/>
            </a:pPr>
            <a:endParaRPr lang="en-US" sz="2400" smtClean="0"/>
          </a:p>
          <a:p>
            <a:endParaRPr lang="de-DE" smtClean="0"/>
          </a:p>
        </p:txBody>
      </p:sp>
      <p:sp>
        <p:nvSpPr>
          <p:cNvPr id="86020" name="Inhaltsplatzhalter 3"/>
          <p:cNvSpPr>
            <a:spLocks noGrp="1"/>
          </p:cNvSpPr>
          <p:nvPr>
            <p:ph sz="half" idx="2"/>
          </p:nvPr>
        </p:nvSpPr>
        <p:spPr>
          <a:xfrm>
            <a:off x="4648200" y="908050"/>
            <a:ext cx="4316413" cy="5949950"/>
          </a:xfrm>
        </p:spPr>
        <p:txBody>
          <a:bodyPr>
            <a:normAutofit lnSpcReduction="10000"/>
          </a:bodyPr>
          <a:lstStyle/>
          <a:p>
            <a:r>
              <a:rPr lang="en-US" sz="2400" smtClean="0"/>
              <a:t>Emotions arise through reward and punishment stimuli, or their unexpected absence or Exit.</a:t>
            </a:r>
          </a:p>
          <a:p>
            <a:r>
              <a:rPr lang="en-US" sz="2400" smtClean="0"/>
              <a:t>Emotions are expressed through facial expressions / face expression and gesture / body posture and movement.</a:t>
            </a:r>
          </a:p>
          <a:p>
            <a:r>
              <a:rPr lang="en-US" sz="2400" smtClean="0"/>
              <a:t>Emotions are important decision aids. (Avoid / Going)</a:t>
            </a:r>
          </a:p>
          <a:p>
            <a:endParaRPr lang="en-US" sz="2400" smtClean="0"/>
          </a:p>
          <a:p>
            <a:r>
              <a:rPr lang="en-US" sz="2400" smtClean="0"/>
              <a:t>Emotions serve to maintain an inner balance.</a:t>
            </a:r>
          </a:p>
          <a:p>
            <a:pPr>
              <a:buFont typeface="Arial" pitchFamily="34" charset="0"/>
              <a:buNone/>
            </a:pPr>
            <a:endParaRPr lang="en-US" smtClean="0"/>
          </a:p>
          <a:p>
            <a:endParaRPr lang="en-US" smtClean="0"/>
          </a:p>
          <a:p>
            <a:endParaRPr lang="en-US" smtClean="0"/>
          </a:p>
          <a:p>
            <a:endParaRPr lang="en-US" smtClean="0"/>
          </a:p>
          <a:p>
            <a:endParaRPr lang="de-DE" smtClean="0"/>
          </a:p>
        </p:txBody>
      </p:sp>
    </p:spTree>
    <p:extLst>
      <p:ext uri="{BB962C8B-B14F-4D97-AF65-F5344CB8AC3E}">
        <p14:creationId xmlns:p14="http://schemas.microsoft.com/office/powerpoint/2010/main" val="2745973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p:cNvSpPr>
            <a:spLocks noGrp="1"/>
          </p:cNvSpPr>
          <p:nvPr>
            <p:ph type="title"/>
          </p:nvPr>
        </p:nvSpPr>
        <p:spPr>
          <a:xfrm>
            <a:off x="457200" y="0"/>
            <a:ext cx="8229600" cy="908050"/>
          </a:xfrm>
        </p:spPr>
        <p:txBody>
          <a:bodyPr/>
          <a:lstStyle/>
          <a:p>
            <a:r>
              <a:rPr lang="de-DE" sz="3200" b="1" smtClean="0"/>
              <a:t>Gewünschte Emotionen/Desired Emotions</a:t>
            </a:r>
          </a:p>
        </p:txBody>
      </p:sp>
      <p:sp>
        <p:nvSpPr>
          <p:cNvPr id="89091" name="Inhaltsplatzhalter 2"/>
          <p:cNvSpPr>
            <a:spLocks noGrp="1"/>
          </p:cNvSpPr>
          <p:nvPr>
            <p:ph sz="half" idx="1"/>
          </p:nvPr>
        </p:nvSpPr>
        <p:spPr>
          <a:xfrm>
            <a:off x="179388" y="765175"/>
            <a:ext cx="4316412" cy="6092825"/>
          </a:xfrm>
        </p:spPr>
        <p:txBody>
          <a:bodyPr/>
          <a:lstStyle/>
          <a:p>
            <a:pPr marL="152400" lvl="3" eaLnBrk="1" hangingPunct="1">
              <a:spcBef>
                <a:spcPts val="1825"/>
              </a:spcBef>
              <a:buSzPct val="155000"/>
              <a:buFont typeface="Arial" pitchFamily="34" charset="0"/>
              <a:buNone/>
              <a:tabLst>
                <a:tab pos="101600" algn="l"/>
                <a:tab pos="306388" algn="l"/>
              </a:tabLst>
            </a:pPr>
            <a:r>
              <a:rPr lang="en-US" sz="2800" smtClean="0">
                <a:solidFill>
                  <a:srgbClr val="0070C0"/>
                </a:solidFill>
              </a:rPr>
              <a:t>Gestik -Körperbewegung</a:t>
            </a:r>
          </a:p>
          <a:p>
            <a:pPr marL="795338" lvl="4" indent="-334963" eaLnBrk="1" hangingPunct="1">
              <a:spcBef>
                <a:spcPts val="1888"/>
              </a:spcBef>
              <a:buSzPct val="155000"/>
              <a:buFont typeface="Arial" pitchFamily="34" charset="0"/>
              <a:buChar char="•"/>
              <a:tabLst>
                <a:tab pos="101600" algn="l"/>
                <a:tab pos="306388" algn="l"/>
              </a:tabLst>
            </a:pPr>
            <a:r>
              <a:rPr lang="en-US" sz="2400" smtClean="0"/>
              <a:t>Der Hund bewegt sich in einem Rhytmus.</a:t>
            </a:r>
          </a:p>
          <a:p>
            <a:pPr marL="795338" lvl="4" indent="-334963" eaLnBrk="1" hangingPunct="1">
              <a:spcBef>
                <a:spcPts val="1888"/>
              </a:spcBef>
              <a:buSzPct val="155000"/>
              <a:buFont typeface="Arial" pitchFamily="34" charset="0"/>
              <a:buChar char="•"/>
              <a:tabLst>
                <a:tab pos="101600" algn="l"/>
                <a:tab pos="306388" algn="l"/>
              </a:tabLst>
            </a:pPr>
            <a:r>
              <a:rPr lang="en-US" sz="2400" smtClean="0"/>
              <a:t>Die Körperhaltung ist aufrecht.</a:t>
            </a:r>
          </a:p>
          <a:p>
            <a:pPr marL="152400" lvl="3" eaLnBrk="1" hangingPunct="1">
              <a:spcBef>
                <a:spcPts val="1888"/>
              </a:spcBef>
              <a:buSzPct val="155000"/>
              <a:buFont typeface="Arial" pitchFamily="34" charset="0"/>
              <a:buNone/>
              <a:tabLst>
                <a:tab pos="101600" algn="l"/>
                <a:tab pos="306388" algn="l"/>
              </a:tabLst>
            </a:pPr>
            <a:r>
              <a:rPr lang="en-US" sz="2800" smtClean="0">
                <a:solidFill>
                  <a:srgbClr val="0070C0"/>
                </a:solidFill>
              </a:rPr>
              <a:t>Mimik - Gesichtsausdruck</a:t>
            </a:r>
          </a:p>
          <a:p>
            <a:pPr marL="795338" lvl="4" indent="-334963" eaLnBrk="1" hangingPunct="1">
              <a:spcBef>
                <a:spcPts val="1888"/>
              </a:spcBef>
              <a:buSzPct val="155000"/>
              <a:buFont typeface="Arial" pitchFamily="34" charset="0"/>
              <a:buChar char="•"/>
              <a:tabLst>
                <a:tab pos="101600" algn="l"/>
                <a:tab pos="306388" algn="l"/>
              </a:tabLst>
            </a:pPr>
            <a:r>
              <a:rPr lang="en-US" sz="2800" smtClean="0"/>
              <a:t>Die Ohren sind aufgestellt.</a:t>
            </a:r>
          </a:p>
          <a:p>
            <a:pPr marL="795338" lvl="4" indent="-334963" eaLnBrk="1" hangingPunct="1">
              <a:spcBef>
                <a:spcPts val="1888"/>
              </a:spcBef>
              <a:buSzPct val="155000"/>
              <a:buFont typeface="Arial" pitchFamily="34" charset="0"/>
              <a:buChar char="•"/>
              <a:tabLst>
                <a:tab pos="101600" algn="l"/>
                <a:tab pos="306388" algn="l"/>
              </a:tabLst>
            </a:pPr>
            <a:r>
              <a:rPr lang="en-US" sz="2800" smtClean="0"/>
              <a:t>Die Augen sind offen.</a:t>
            </a:r>
          </a:p>
          <a:p>
            <a:pPr marL="795338" lvl="4" indent="-334963" eaLnBrk="1" hangingPunct="1">
              <a:spcBef>
                <a:spcPts val="1888"/>
              </a:spcBef>
              <a:buSzPct val="155000"/>
              <a:buFont typeface="Arial" pitchFamily="34" charset="0"/>
              <a:buChar char="•"/>
              <a:tabLst>
                <a:tab pos="101600" algn="l"/>
                <a:tab pos="306388" algn="l"/>
              </a:tabLst>
            </a:pPr>
            <a:r>
              <a:rPr lang="en-US" sz="2800" smtClean="0"/>
              <a:t>Der Kopf fokusiert den Hundeführer</a:t>
            </a:r>
          </a:p>
          <a:p>
            <a:pPr marL="795338" lvl="4" indent="-334963" eaLnBrk="1" hangingPunct="1">
              <a:spcBef>
                <a:spcPts val="1888"/>
              </a:spcBef>
              <a:buSzPct val="155000"/>
              <a:buFont typeface="Arial" pitchFamily="34" charset="0"/>
              <a:buChar char="•"/>
              <a:tabLst>
                <a:tab pos="101600" algn="l"/>
                <a:tab pos="306388" algn="l"/>
              </a:tabLst>
            </a:pPr>
            <a:endParaRPr lang="en-US" sz="2400" smtClean="0"/>
          </a:p>
          <a:p>
            <a:pPr marL="795338" lvl="4" indent="-334963" eaLnBrk="1" hangingPunct="1">
              <a:spcBef>
                <a:spcPts val="1888"/>
              </a:spcBef>
              <a:buSzPct val="155000"/>
              <a:buFont typeface="Arial" pitchFamily="34" charset="0"/>
              <a:buNone/>
              <a:tabLst>
                <a:tab pos="101600" algn="l"/>
                <a:tab pos="306388" algn="l"/>
              </a:tabLst>
            </a:pPr>
            <a:endParaRPr lang="en-US" sz="2400" smtClean="0"/>
          </a:p>
          <a:p>
            <a:pPr>
              <a:tabLst>
                <a:tab pos="101600" algn="l"/>
                <a:tab pos="306388" algn="l"/>
              </a:tabLst>
            </a:pPr>
            <a:endParaRPr lang="de-DE" smtClean="0"/>
          </a:p>
        </p:txBody>
      </p:sp>
      <p:sp>
        <p:nvSpPr>
          <p:cNvPr id="89092" name="Inhaltsplatzhalter 3"/>
          <p:cNvSpPr>
            <a:spLocks noGrp="1"/>
          </p:cNvSpPr>
          <p:nvPr>
            <p:ph sz="half" idx="2"/>
          </p:nvPr>
        </p:nvSpPr>
        <p:spPr>
          <a:xfrm>
            <a:off x="4648200" y="692150"/>
            <a:ext cx="4387850" cy="6165850"/>
          </a:xfrm>
        </p:spPr>
        <p:txBody>
          <a:bodyPr/>
          <a:lstStyle/>
          <a:p>
            <a:pPr>
              <a:buFont typeface="Arial" pitchFamily="34" charset="0"/>
              <a:buNone/>
            </a:pPr>
            <a:r>
              <a:rPr lang="en-US" smtClean="0">
                <a:solidFill>
                  <a:srgbClr val="0082A5"/>
                </a:solidFill>
              </a:rPr>
              <a:t>Gesture-body movement</a:t>
            </a:r>
            <a:r>
              <a:rPr lang="en-US" smtClean="0"/>
              <a:t/>
            </a:r>
            <a:br>
              <a:rPr lang="en-US" smtClean="0"/>
            </a:br>
            <a:r>
              <a:rPr lang="en-US" smtClean="0"/>
              <a:t>The dog moves in a rhythm.</a:t>
            </a:r>
          </a:p>
          <a:p>
            <a:r>
              <a:rPr lang="en-US" smtClean="0"/>
              <a:t>The body posture is upright.</a:t>
            </a:r>
            <a:br>
              <a:rPr lang="en-US" smtClean="0"/>
            </a:br>
            <a:endParaRPr lang="de-DE" smtClean="0"/>
          </a:p>
          <a:p>
            <a:pPr>
              <a:buFont typeface="Arial" pitchFamily="34" charset="0"/>
              <a:buNone/>
            </a:pPr>
            <a:r>
              <a:rPr lang="de-DE" smtClean="0">
                <a:solidFill>
                  <a:srgbClr val="0082A5"/>
                </a:solidFill>
              </a:rPr>
              <a:t>Mimik - facial expression</a:t>
            </a:r>
          </a:p>
          <a:p>
            <a:r>
              <a:rPr lang="de-DE" smtClean="0"/>
              <a:t>The ears are up.</a:t>
            </a:r>
          </a:p>
          <a:p>
            <a:endParaRPr lang="de-DE" smtClean="0">
              <a:solidFill>
                <a:srgbClr val="0082A5"/>
              </a:solidFill>
            </a:endParaRPr>
          </a:p>
          <a:p>
            <a:r>
              <a:rPr lang="de-DE" smtClean="0"/>
              <a:t>The eyes are open.</a:t>
            </a:r>
          </a:p>
          <a:p>
            <a:r>
              <a:rPr lang="en-US" smtClean="0"/>
              <a:t>The head focuses the dog handler.</a:t>
            </a:r>
            <a:endParaRPr lang="de-DE" smtClean="0"/>
          </a:p>
          <a:p>
            <a:endParaRPr lang="en-US" smtClean="0"/>
          </a:p>
        </p:txBody>
      </p:sp>
    </p:spTree>
    <p:extLst>
      <p:ext uri="{BB962C8B-B14F-4D97-AF65-F5344CB8AC3E}">
        <p14:creationId xmlns:p14="http://schemas.microsoft.com/office/powerpoint/2010/main" val="1976853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a:xfrm>
            <a:off x="457200" y="274638"/>
            <a:ext cx="8229600" cy="561975"/>
          </a:xfrm>
        </p:spPr>
        <p:txBody>
          <a:bodyPr/>
          <a:lstStyle/>
          <a:p>
            <a:pPr marL="342900" indent="-342900" eaLnBrk="1" hangingPunct="1">
              <a:tabLst>
                <a:tab pos="271463" algn="l"/>
              </a:tabLst>
            </a:pPr>
            <a:r>
              <a:rPr lang="en-US" sz="2400" b="1" smtClean="0"/>
              <a:t>Stresssymptome</a:t>
            </a:r>
            <a:endParaRPr lang="en-US" sz="2400" smtClean="0"/>
          </a:p>
        </p:txBody>
      </p:sp>
      <p:sp>
        <p:nvSpPr>
          <p:cNvPr id="90115" name="Inhaltsplatzhalter 2"/>
          <p:cNvSpPr>
            <a:spLocks noGrp="1"/>
          </p:cNvSpPr>
          <p:nvPr>
            <p:ph sz="half" idx="1"/>
          </p:nvPr>
        </p:nvSpPr>
        <p:spPr>
          <a:xfrm>
            <a:off x="179388" y="836613"/>
            <a:ext cx="4316412" cy="5761037"/>
          </a:xfrm>
        </p:spPr>
        <p:txBody>
          <a:bodyPr/>
          <a:lstStyle/>
          <a:p>
            <a:pPr marL="639763" lvl="3" indent="-639763">
              <a:spcBef>
                <a:spcPts val="1888"/>
              </a:spcBef>
              <a:buSzPct val="155000"/>
              <a:buFont typeface="Arial" pitchFamily="34" charset="0"/>
              <a:buChar char="•"/>
              <a:tabLst>
                <a:tab pos="750888" algn="l"/>
              </a:tabLst>
            </a:pPr>
            <a:r>
              <a:rPr lang="en-US" sz="2300" smtClean="0">
                <a:cs typeface="Tahoma" pitchFamily="34" charset="0"/>
              </a:rPr>
              <a:t>Zurückziehen der Ohren und Gesichtsmuskulatur.</a:t>
            </a:r>
          </a:p>
          <a:p>
            <a:pPr marL="639763" lvl="3" indent="-639763">
              <a:spcBef>
                <a:spcPts val="1888"/>
              </a:spcBef>
              <a:buSzPct val="155000"/>
              <a:buFont typeface="Arial" pitchFamily="34" charset="0"/>
              <a:buChar char="•"/>
              <a:tabLst>
                <a:tab pos="750888" algn="l"/>
              </a:tabLst>
            </a:pPr>
            <a:r>
              <a:rPr lang="en-US" sz="2300" smtClean="0">
                <a:cs typeface="Tahoma" pitchFamily="34" charset="0"/>
              </a:rPr>
              <a:t>Einknicken in den Gliedmaßen</a:t>
            </a:r>
          </a:p>
          <a:p>
            <a:pPr marL="639763" lvl="3" indent="-639763">
              <a:spcBef>
                <a:spcPts val="1888"/>
              </a:spcBef>
              <a:buSzPct val="155000"/>
              <a:buFont typeface="Arial" pitchFamily="34" charset="0"/>
              <a:buChar char="•"/>
              <a:tabLst>
                <a:tab pos="750888" algn="l"/>
              </a:tabLst>
            </a:pPr>
            <a:r>
              <a:rPr lang="en-US" sz="2300" smtClean="0">
                <a:cs typeface="Tahoma" pitchFamily="34" charset="0"/>
              </a:rPr>
              <a:t>Einziehen der Rute</a:t>
            </a:r>
          </a:p>
          <a:p>
            <a:pPr marL="639763" lvl="3" indent="-639763">
              <a:spcBef>
                <a:spcPts val="1888"/>
              </a:spcBef>
              <a:buSzPct val="155000"/>
              <a:buFont typeface="Arial" pitchFamily="34" charset="0"/>
              <a:buChar char="•"/>
              <a:tabLst>
                <a:tab pos="750888" algn="l"/>
              </a:tabLst>
            </a:pPr>
            <a:r>
              <a:rPr lang="en-US" sz="2300" smtClean="0">
                <a:cs typeface="Tahoma" pitchFamily="34" charset="0"/>
              </a:rPr>
              <a:t>Vermeiden von Situationen</a:t>
            </a:r>
          </a:p>
          <a:p>
            <a:pPr marL="639763" lvl="3" indent="-639763">
              <a:spcBef>
                <a:spcPts val="1888"/>
              </a:spcBef>
              <a:buSzPct val="155000"/>
              <a:buFont typeface="Arial" pitchFamily="34" charset="0"/>
              <a:buChar char="•"/>
              <a:tabLst>
                <a:tab pos="750888" algn="l"/>
              </a:tabLst>
            </a:pPr>
            <a:r>
              <a:rPr lang="en-US" sz="2300" smtClean="0">
                <a:cs typeface="Tahoma" pitchFamily="34" charset="0"/>
              </a:rPr>
              <a:t>Hoher Erregungszustand</a:t>
            </a:r>
          </a:p>
          <a:p>
            <a:pPr marL="639763" lvl="3" indent="-639763">
              <a:spcBef>
                <a:spcPts val="1888"/>
              </a:spcBef>
              <a:buSzPct val="155000"/>
              <a:buFont typeface="Arial" pitchFamily="34" charset="0"/>
              <a:buChar char="•"/>
              <a:tabLst>
                <a:tab pos="750888" algn="l"/>
              </a:tabLst>
            </a:pPr>
            <a:r>
              <a:rPr lang="en-US" sz="2300" smtClean="0">
                <a:cs typeface="Tahoma" pitchFamily="34" charset="0"/>
              </a:rPr>
              <a:t>Beschwichtigung</a:t>
            </a:r>
          </a:p>
          <a:p>
            <a:pPr marL="639763" lvl="3" indent="-639763">
              <a:spcBef>
                <a:spcPts val="1888"/>
              </a:spcBef>
              <a:buSzPct val="155000"/>
              <a:buFont typeface="Arial" pitchFamily="34" charset="0"/>
              <a:buChar char="•"/>
              <a:tabLst>
                <a:tab pos="750888" algn="l"/>
              </a:tabLst>
            </a:pPr>
            <a:r>
              <a:rPr lang="en-US" sz="2300" smtClean="0">
                <a:cs typeface="Tahoma" pitchFamily="34" charset="0"/>
              </a:rPr>
              <a:t>Ruhelosigkeit</a:t>
            </a:r>
          </a:p>
          <a:p>
            <a:pPr marL="639763" lvl="3" indent="-639763">
              <a:spcBef>
                <a:spcPts val="1888"/>
              </a:spcBef>
              <a:buSzPct val="155000"/>
              <a:buFont typeface="Arial" pitchFamily="34" charset="0"/>
              <a:buChar char="•"/>
              <a:tabLst>
                <a:tab pos="750888" algn="l"/>
              </a:tabLst>
            </a:pPr>
            <a:r>
              <a:rPr lang="en-US" sz="2300" smtClean="0">
                <a:cs typeface="Tahoma" pitchFamily="34" charset="0"/>
              </a:rPr>
              <a:t>Erkrankungen</a:t>
            </a:r>
          </a:p>
        </p:txBody>
      </p:sp>
      <p:sp>
        <p:nvSpPr>
          <p:cNvPr id="90116" name="Inhaltsplatzhalter 3"/>
          <p:cNvSpPr>
            <a:spLocks noGrp="1"/>
          </p:cNvSpPr>
          <p:nvPr>
            <p:ph sz="half" idx="2"/>
          </p:nvPr>
        </p:nvSpPr>
        <p:spPr>
          <a:xfrm>
            <a:off x="4648200" y="836613"/>
            <a:ext cx="4495800" cy="5832475"/>
          </a:xfrm>
        </p:spPr>
        <p:txBody>
          <a:bodyPr/>
          <a:lstStyle/>
          <a:p>
            <a:r>
              <a:rPr lang="en-US" smtClean="0"/>
              <a:t>Retraction of the ears and facial muscles.</a:t>
            </a:r>
          </a:p>
          <a:p>
            <a:r>
              <a:rPr lang="de-DE" smtClean="0"/>
              <a:t>Buckling in the limbs.</a:t>
            </a:r>
          </a:p>
          <a:p>
            <a:r>
              <a:rPr lang="de-DE" smtClean="0"/>
              <a:t>Retraction of the tail.</a:t>
            </a:r>
          </a:p>
          <a:p>
            <a:endParaRPr lang="de-DE" smtClean="0"/>
          </a:p>
          <a:p>
            <a:r>
              <a:rPr lang="de-DE" smtClean="0"/>
              <a:t>Avoidance of situations.</a:t>
            </a:r>
          </a:p>
          <a:p>
            <a:r>
              <a:rPr lang="de-DE" smtClean="0"/>
              <a:t>High state of excitement.</a:t>
            </a:r>
          </a:p>
          <a:p>
            <a:r>
              <a:rPr lang="de-DE" smtClean="0"/>
              <a:t>Appeasement</a:t>
            </a:r>
          </a:p>
          <a:p>
            <a:r>
              <a:rPr lang="de-DE" smtClean="0"/>
              <a:t>Restlessness</a:t>
            </a:r>
          </a:p>
          <a:p>
            <a:r>
              <a:rPr lang="de-DE" smtClean="0"/>
              <a:t>Diseases</a:t>
            </a:r>
          </a:p>
          <a:p>
            <a:endParaRPr lang="en-US" smtClean="0"/>
          </a:p>
          <a:p>
            <a:endParaRPr lang="de-DE" smtClean="0"/>
          </a:p>
        </p:txBody>
      </p:sp>
    </p:spTree>
    <p:extLst>
      <p:ext uri="{BB962C8B-B14F-4D97-AF65-F5344CB8AC3E}">
        <p14:creationId xmlns:p14="http://schemas.microsoft.com/office/powerpoint/2010/main" val="2474123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de-DE" smtClean="0"/>
              <a:t>Stress</a:t>
            </a:r>
          </a:p>
        </p:txBody>
      </p:sp>
      <p:sp>
        <p:nvSpPr>
          <p:cNvPr id="91139" name="Inhaltsplatzhalter 2"/>
          <p:cNvSpPr>
            <a:spLocks noGrp="1"/>
          </p:cNvSpPr>
          <p:nvPr>
            <p:ph idx="1"/>
          </p:nvPr>
        </p:nvSpPr>
        <p:spPr/>
        <p:txBody>
          <a:bodyPr/>
          <a:lstStyle/>
          <a:p>
            <a:r>
              <a:rPr lang="de-DE" smtClean="0"/>
              <a:t>Stress ist wichtig für das Leben</a:t>
            </a:r>
          </a:p>
          <a:p>
            <a:endParaRPr lang="de-DE" smtClean="0"/>
          </a:p>
          <a:p>
            <a:r>
              <a:rPr lang="de-DE" smtClean="0"/>
              <a:t>Distress (negativer Stress)</a:t>
            </a:r>
          </a:p>
          <a:p>
            <a:endParaRPr lang="de-DE" smtClean="0"/>
          </a:p>
          <a:p>
            <a:r>
              <a:rPr lang="de-DE" smtClean="0"/>
              <a:t>Eustress (positiver Stress)</a:t>
            </a:r>
          </a:p>
          <a:p>
            <a:endParaRPr lang="de-DE" smtClean="0"/>
          </a:p>
        </p:txBody>
      </p:sp>
    </p:spTree>
    <p:extLst>
      <p:ext uri="{BB962C8B-B14F-4D97-AF65-F5344CB8AC3E}">
        <p14:creationId xmlns:p14="http://schemas.microsoft.com/office/powerpoint/2010/main" val="797974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57200" y="274638"/>
            <a:ext cx="8229600" cy="706437"/>
          </a:xfrm>
        </p:spPr>
        <p:txBody>
          <a:bodyPr>
            <a:normAutofit fontScale="90000"/>
          </a:bodyPr>
          <a:lstStyle/>
          <a:p>
            <a:r>
              <a:rPr lang="de-DE" smtClean="0"/>
              <a:t>Richter, „Botschafter des Vereins“</a:t>
            </a:r>
          </a:p>
        </p:txBody>
      </p:sp>
      <p:sp>
        <p:nvSpPr>
          <p:cNvPr id="18435" name="Inhaltsplatzhalter 2"/>
          <p:cNvSpPr>
            <a:spLocks noGrp="1"/>
          </p:cNvSpPr>
          <p:nvPr>
            <p:ph idx="1"/>
          </p:nvPr>
        </p:nvSpPr>
        <p:spPr>
          <a:xfrm>
            <a:off x="457200" y="908050"/>
            <a:ext cx="8229600" cy="5761038"/>
          </a:xfrm>
        </p:spPr>
        <p:txBody>
          <a:bodyPr>
            <a:normAutofit lnSpcReduction="10000"/>
          </a:bodyPr>
          <a:lstStyle/>
          <a:p>
            <a:r>
              <a:rPr lang="de-DE" smtClean="0"/>
              <a:t>Vereinsansehen wird wesentlich geprägt durch das Auftreten, Handeln und Verhalten jedes Richters.</a:t>
            </a:r>
          </a:p>
          <a:p>
            <a:r>
              <a:rPr lang="de-DE" smtClean="0"/>
              <a:t>Richter respektieren die persönliche Würde, Privatsphäre und die Persönlichkeitsrechte des Einzelnen.</a:t>
            </a:r>
          </a:p>
          <a:p>
            <a:r>
              <a:rPr lang="de-DE" smtClean="0"/>
              <a:t>Keine Diskriminierung (Nationalität, Kultur, Religion, Hautfarbe, soziale Stellung</a:t>
            </a:r>
          </a:p>
          <a:p>
            <a:r>
              <a:rPr lang="de-DE" smtClean="0"/>
              <a:t>Offenheit, Ehrlichkeit, Verantwortung</a:t>
            </a:r>
          </a:p>
          <a:p>
            <a:r>
              <a:rPr lang="de-DE" smtClean="0"/>
              <a:t>Regeltreue, Einhaltung von Gesetzen und Richtlinien</a:t>
            </a:r>
          </a:p>
          <a:p>
            <a:endParaRPr lang="de-DE" smtClean="0"/>
          </a:p>
          <a:p>
            <a:endParaRPr lang="de-DE" smtClean="0"/>
          </a:p>
        </p:txBody>
      </p:sp>
    </p:spTree>
    <p:extLst>
      <p:ext uri="{BB962C8B-B14F-4D97-AF65-F5344CB8AC3E}">
        <p14:creationId xmlns:p14="http://schemas.microsoft.com/office/powerpoint/2010/main" val="1314084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457200" y="274638"/>
            <a:ext cx="8229600" cy="706090"/>
          </a:xfrm>
        </p:spPr>
        <p:txBody>
          <a:bodyPr>
            <a:normAutofit/>
          </a:bodyPr>
          <a:lstStyle/>
          <a:p>
            <a:r>
              <a:rPr lang="de-DE" sz="3200" dirty="0" smtClean="0"/>
              <a:t>Prüfungsordnung</a:t>
            </a:r>
          </a:p>
        </p:txBody>
      </p:sp>
      <p:sp>
        <p:nvSpPr>
          <p:cNvPr id="36867" name="Inhaltsplatzhalter 2"/>
          <p:cNvSpPr>
            <a:spLocks noGrp="1"/>
          </p:cNvSpPr>
          <p:nvPr>
            <p:ph idx="1"/>
          </p:nvPr>
        </p:nvSpPr>
        <p:spPr>
          <a:xfrm>
            <a:off x="179512" y="908720"/>
            <a:ext cx="8784976" cy="5832648"/>
          </a:xfrm>
        </p:spPr>
        <p:txBody>
          <a:bodyPr/>
          <a:lstStyle/>
          <a:p>
            <a:r>
              <a:rPr lang="de-DE" sz="2400" dirty="0" smtClean="0"/>
              <a:t>Bibel für Richter, Hundeführer, Helfer</a:t>
            </a:r>
          </a:p>
          <a:p>
            <a:r>
              <a:rPr lang="de-DE" sz="2400" dirty="0" err="1" smtClean="0"/>
              <a:t>Bible</a:t>
            </a:r>
            <a:r>
              <a:rPr lang="de-DE" sz="2400" dirty="0" smtClean="0"/>
              <a:t> </a:t>
            </a:r>
            <a:r>
              <a:rPr lang="de-DE" sz="2400" dirty="0" err="1" smtClean="0"/>
              <a:t>for</a:t>
            </a:r>
            <a:r>
              <a:rPr lang="de-DE" sz="2400" dirty="0" smtClean="0"/>
              <a:t> </a:t>
            </a:r>
            <a:r>
              <a:rPr lang="de-DE" sz="2400" dirty="0" err="1" smtClean="0"/>
              <a:t>judges</a:t>
            </a:r>
            <a:r>
              <a:rPr lang="de-DE" sz="2400" dirty="0" smtClean="0"/>
              <a:t>, </a:t>
            </a:r>
            <a:r>
              <a:rPr lang="de-DE" sz="2400" dirty="0" err="1" smtClean="0"/>
              <a:t>dog</a:t>
            </a:r>
            <a:r>
              <a:rPr lang="de-DE" sz="2400" dirty="0" smtClean="0"/>
              <a:t> </a:t>
            </a:r>
            <a:r>
              <a:rPr lang="de-DE" sz="2400" dirty="0" err="1" smtClean="0"/>
              <a:t>handlers</a:t>
            </a:r>
            <a:r>
              <a:rPr lang="de-DE" sz="2400" dirty="0" smtClean="0"/>
              <a:t>, </a:t>
            </a:r>
            <a:r>
              <a:rPr lang="de-DE" sz="2400" dirty="0" err="1" smtClean="0"/>
              <a:t>helpers</a:t>
            </a:r>
            <a:endParaRPr lang="de-DE" sz="2400" dirty="0" smtClean="0"/>
          </a:p>
          <a:p>
            <a:r>
              <a:rPr lang="de-DE" sz="2400" dirty="0" smtClean="0"/>
              <a:t>Inhalte müssen übersichtlich, nachvollziehbar und fest geregelt sein</a:t>
            </a:r>
          </a:p>
          <a:p>
            <a:r>
              <a:rPr lang="en-US" sz="2400" dirty="0" smtClean="0"/>
              <a:t>Content must be clear, comprehensible and firmly regulated</a:t>
            </a:r>
            <a:endParaRPr lang="de-DE" sz="2400" dirty="0" smtClean="0"/>
          </a:p>
          <a:p>
            <a:r>
              <a:rPr lang="de-DE" sz="2400" dirty="0" smtClean="0"/>
              <a:t>Orientierung an den Erfordernissen des Sports mit einer Gebrauchshunderasse </a:t>
            </a:r>
          </a:p>
          <a:p>
            <a:r>
              <a:rPr lang="en-US" sz="2400" dirty="0" smtClean="0"/>
              <a:t>Orientation to the requirements of the sport with a working dog breed</a:t>
            </a:r>
            <a:endParaRPr lang="de-DE" sz="2400" dirty="0" smtClean="0"/>
          </a:p>
          <a:p>
            <a:r>
              <a:rPr lang="de-DE" sz="2400" dirty="0" smtClean="0"/>
              <a:t>Richten nach PO beeinflusst entscheiden die weitere Zucht und Ausbildung</a:t>
            </a:r>
          </a:p>
          <a:p>
            <a:r>
              <a:rPr lang="en-US" sz="2400" dirty="0" smtClean="0"/>
              <a:t>Judging by PO decisively influences the further breeding and education</a:t>
            </a:r>
            <a:endParaRPr lang="de-DE" sz="2400" dirty="0" smtClean="0"/>
          </a:p>
          <a:p>
            <a:endParaRPr lang="de-DE" sz="2400" dirty="0" smtClean="0"/>
          </a:p>
        </p:txBody>
      </p:sp>
    </p:spTree>
    <p:extLst>
      <p:ext uri="{BB962C8B-B14F-4D97-AF65-F5344CB8AC3E}">
        <p14:creationId xmlns:p14="http://schemas.microsoft.com/office/powerpoint/2010/main" val="1136223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a:xfrm>
            <a:off x="457200" y="274638"/>
            <a:ext cx="8229600" cy="850900"/>
          </a:xfrm>
        </p:spPr>
        <p:txBody>
          <a:bodyPr/>
          <a:lstStyle/>
          <a:p>
            <a:r>
              <a:rPr lang="de-DE" sz="3600" smtClean="0">
                <a:ea typeface="ＭＳ Ｐゴシック" pitchFamily="34" charset="-128"/>
              </a:rPr>
              <a:t>Leistungsprüfungen</a:t>
            </a:r>
          </a:p>
        </p:txBody>
      </p:sp>
      <p:sp>
        <p:nvSpPr>
          <p:cNvPr id="98307" name="Inhaltsplatzhalter 4"/>
          <p:cNvSpPr>
            <a:spLocks noGrp="1"/>
          </p:cNvSpPr>
          <p:nvPr>
            <p:ph idx="1"/>
          </p:nvPr>
        </p:nvSpPr>
        <p:spPr>
          <a:xfrm>
            <a:off x="457200" y="1125538"/>
            <a:ext cx="8229600" cy="5472112"/>
          </a:xfrm>
        </p:spPr>
        <p:txBody>
          <a:bodyPr/>
          <a:lstStyle/>
          <a:p>
            <a:pPr>
              <a:buFont typeface="Wingdings" pitchFamily="2" charset="2"/>
              <a:buChar char="v"/>
            </a:pPr>
            <a:r>
              <a:rPr lang="de-DE" sz="2800" dirty="0" smtClean="0">
                <a:ea typeface="ＭＳ Ｐゴシック" pitchFamily="34" charset="-128"/>
              </a:rPr>
              <a:t>Beim Beurteilen geht es grundsätzlich um eine möglichst objektive Analyse der Ist- und Sollsituation der erbrachten Leistung. </a:t>
            </a:r>
          </a:p>
          <a:p>
            <a:pPr>
              <a:buFont typeface="Wingdings" pitchFamily="2" charset="2"/>
              <a:buChar char="v"/>
            </a:pPr>
            <a:r>
              <a:rPr lang="de-DE" sz="2800" dirty="0" smtClean="0">
                <a:ea typeface="ＭＳ Ｐゴシック" pitchFamily="34" charset="-128"/>
              </a:rPr>
              <a:t>Die Leistungskriterien (= die geforderten Leistungen) müssen klar definiert sein. Sie sind der Maßstab sowohl für den Beurteiler als auch für den Beurteilten.</a:t>
            </a:r>
          </a:p>
          <a:p>
            <a:pPr>
              <a:buFont typeface="Wingdings" pitchFamily="2" charset="2"/>
              <a:buChar char="v"/>
            </a:pPr>
            <a:r>
              <a:rPr lang="de-DE" sz="2800" dirty="0" smtClean="0">
                <a:ea typeface="ＭＳ Ｐゴシック" pitchFamily="34" charset="-128"/>
              </a:rPr>
              <a:t>Die Erfassung des individuellen Lernerfolges steht im Vordergrund</a:t>
            </a:r>
          </a:p>
          <a:p>
            <a:pPr>
              <a:buFont typeface="Wingdings" pitchFamily="2" charset="2"/>
              <a:buChar char="v"/>
            </a:pPr>
            <a:r>
              <a:rPr lang="de-DE" sz="2800" dirty="0" smtClean="0">
                <a:ea typeface="ＭＳ Ｐゴシック" pitchFamily="34" charset="-128"/>
              </a:rPr>
              <a:t>Der Lernerfolg steht auf unseren Prüfungen unter Kontrolle der Richter.</a:t>
            </a:r>
          </a:p>
          <a:p>
            <a:pPr>
              <a:buFont typeface="Wingdings" pitchFamily="2" charset="2"/>
              <a:buChar char="v"/>
            </a:pPr>
            <a:endParaRPr lang="de-DE"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30</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038215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title"/>
          </p:nvPr>
        </p:nvSpPr>
        <p:spPr>
          <a:xfrm>
            <a:off x="457200" y="274638"/>
            <a:ext cx="8229600" cy="777875"/>
          </a:xfrm>
        </p:spPr>
        <p:txBody>
          <a:bodyPr/>
          <a:lstStyle/>
          <a:p>
            <a:r>
              <a:rPr lang="de-DE" sz="3200" smtClean="0">
                <a:ea typeface="ＭＳ Ｐゴシック" pitchFamily="34" charset="-128"/>
              </a:rPr>
              <a:t>Performance Tests</a:t>
            </a:r>
          </a:p>
        </p:txBody>
      </p:sp>
      <p:sp>
        <p:nvSpPr>
          <p:cNvPr id="99331" name="Inhaltsplatzhalter 2"/>
          <p:cNvSpPr>
            <a:spLocks noGrp="1"/>
          </p:cNvSpPr>
          <p:nvPr>
            <p:ph idx="1"/>
          </p:nvPr>
        </p:nvSpPr>
        <p:spPr>
          <a:xfrm>
            <a:off x="457200" y="1125538"/>
            <a:ext cx="8229600" cy="5732462"/>
          </a:xfrm>
        </p:spPr>
        <p:txBody>
          <a:bodyPr/>
          <a:lstStyle/>
          <a:p>
            <a:pPr>
              <a:buFont typeface="Wingdings" pitchFamily="2" charset="2"/>
              <a:buChar char="v"/>
            </a:pPr>
            <a:r>
              <a:rPr lang="en-US" sz="2800" smtClean="0">
                <a:ea typeface="ＭＳ Ｐゴシック" pitchFamily="34" charset="-128"/>
              </a:rPr>
              <a:t>In judging we want to have the most objective analysis of the actual and desired situation of the performance.</a:t>
            </a:r>
          </a:p>
          <a:p>
            <a:pPr>
              <a:buFont typeface="Wingdings" pitchFamily="2" charset="2"/>
              <a:buChar char="v"/>
            </a:pPr>
            <a:r>
              <a:rPr lang="en-US" sz="2800" smtClean="0">
                <a:ea typeface="ＭＳ Ｐゴシック" pitchFamily="34" charset="-128"/>
              </a:rPr>
              <a:t>The performance criteria (= the required performance) must be clearly defined. They are the standard for both the judge and the appraisees.</a:t>
            </a:r>
          </a:p>
          <a:p>
            <a:pPr>
              <a:buFont typeface="Wingdings" pitchFamily="2" charset="2"/>
              <a:buChar char="v"/>
            </a:pPr>
            <a:r>
              <a:rPr lang="en-US" sz="2800" smtClean="0">
                <a:ea typeface="ＭＳ Ｐゴシック" pitchFamily="34" charset="-128"/>
              </a:rPr>
              <a:t>The detection of the individual learning success stands in the foreground.</a:t>
            </a:r>
          </a:p>
          <a:p>
            <a:pPr>
              <a:buFont typeface="Wingdings" pitchFamily="2" charset="2"/>
              <a:buChar char="v"/>
            </a:pPr>
            <a:r>
              <a:rPr lang="en-US" sz="2800" smtClean="0">
                <a:ea typeface="ＭＳ Ｐゴシック" pitchFamily="34" charset="-128"/>
              </a:rPr>
              <a:t>The learning success is on our tests under control of the judges.</a:t>
            </a:r>
          </a:p>
          <a:p>
            <a:pPr>
              <a:buFont typeface="Wingdings" pitchFamily="2" charset="2"/>
              <a:buChar char="v"/>
            </a:pPr>
            <a:endParaRPr lang="en-US" sz="2800" smtClean="0">
              <a:ea typeface="ＭＳ Ｐゴシック" pitchFamily="34" charset="-128"/>
            </a:endParaRPr>
          </a:p>
          <a:p>
            <a:pPr>
              <a:buFont typeface="Wingdings" pitchFamily="2" charset="2"/>
              <a:buChar char="v"/>
            </a:pPr>
            <a:endParaRPr lang="de-DE"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31</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683524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a:xfrm>
            <a:off x="457200" y="0"/>
            <a:ext cx="8229600" cy="692696"/>
          </a:xfrm>
        </p:spPr>
        <p:txBody>
          <a:bodyPr>
            <a:normAutofit/>
          </a:bodyPr>
          <a:lstStyle/>
          <a:p>
            <a:r>
              <a:rPr lang="de-DE" sz="3600" dirty="0" smtClean="0">
                <a:ea typeface="ＭＳ Ｐゴシック" pitchFamily="34" charset="-128"/>
              </a:rPr>
              <a:t>Beurteilung von Hundeverhalten</a:t>
            </a:r>
          </a:p>
        </p:txBody>
      </p:sp>
      <p:sp>
        <p:nvSpPr>
          <p:cNvPr id="100355" name="Inhaltsplatzhalter 2"/>
          <p:cNvSpPr>
            <a:spLocks noGrp="1"/>
          </p:cNvSpPr>
          <p:nvPr>
            <p:ph idx="1"/>
          </p:nvPr>
        </p:nvSpPr>
        <p:spPr>
          <a:xfrm>
            <a:off x="468313" y="1052736"/>
            <a:ext cx="8229600" cy="5173439"/>
          </a:xfrm>
        </p:spPr>
        <p:txBody>
          <a:bodyPr/>
          <a:lstStyle/>
          <a:p>
            <a:pPr>
              <a:buFont typeface="Wingdings" pitchFamily="2" charset="2"/>
              <a:buChar char="v"/>
            </a:pPr>
            <a:r>
              <a:rPr lang="de-DE" dirty="0" smtClean="0">
                <a:ea typeface="ＭＳ Ｐゴシック" pitchFamily="34" charset="-128"/>
              </a:rPr>
              <a:t>Testgütekriterien:</a:t>
            </a:r>
          </a:p>
          <a:p>
            <a:pPr>
              <a:buFont typeface="Courier New" pitchFamily="49" charset="0"/>
              <a:buChar char="o"/>
            </a:pPr>
            <a:r>
              <a:rPr lang="de-DE" sz="2400" dirty="0" smtClean="0">
                <a:ea typeface="ＭＳ Ｐゴシック" pitchFamily="34" charset="-128"/>
              </a:rPr>
              <a:t>Objektivität (Personenunbeeinflusste Auswertung) – Reliabilität (Zuverlässigkeit, Genauigkeit) – Validität (Gültigkeit eines Ergebnisses)</a:t>
            </a:r>
          </a:p>
          <a:p>
            <a:pPr>
              <a:buFont typeface="Wingdings" pitchFamily="2" charset="2"/>
              <a:buChar char="v"/>
            </a:pPr>
            <a:r>
              <a:rPr lang="de-DE" dirty="0" smtClean="0">
                <a:ea typeface="ＭＳ Ｐゴシック" pitchFamily="34" charset="-128"/>
              </a:rPr>
              <a:t>Beobachten – Beschreiben – Bewerten</a:t>
            </a:r>
          </a:p>
          <a:p>
            <a:pPr>
              <a:buFont typeface="Wingdings" pitchFamily="2" charset="2"/>
              <a:buChar char="v"/>
            </a:pPr>
            <a:r>
              <a:rPr lang="de-DE" dirty="0" smtClean="0">
                <a:ea typeface="ＭＳ Ｐゴシック" pitchFamily="34" charset="-128"/>
              </a:rPr>
              <a:t>Gleichbehandlung aller Prüflinge (Fairness)</a:t>
            </a:r>
          </a:p>
          <a:p>
            <a:pPr>
              <a:buFont typeface="Wingdings" pitchFamily="2" charset="2"/>
              <a:buChar char="v"/>
            </a:pPr>
            <a:r>
              <a:rPr lang="de-DE" dirty="0" smtClean="0">
                <a:ea typeface="ＭＳ Ｐゴシック" pitchFamily="34" charset="-128"/>
              </a:rPr>
              <a:t>Transparenz und Offenlegung der Bewertungskriterien</a:t>
            </a:r>
          </a:p>
        </p:txBody>
      </p:sp>
      <p:sp>
        <p:nvSpPr>
          <p:cNvPr id="4" name="Foliennummernplatzhalter 3"/>
          <p:cNvSpPr>
            <a:spLocks noGrp="1"/>
          </p:cNvSpPr>
          <p:nvPr>
            <p:ph type="sldNum" sz="quarter" idx="12"/>
          </p:nvPr>
        </p:nvSpPr>
        <p:spPr/>
        <p:txBody>
          <a:bodyPr/>
          <a:lstStyle/>
          <a:p>
            <a:fld id="{42060E1C-7F94-48ED-A1E2-7080F3AD8941}" type="slidenum">
              <a:rPr lang="de-DE" smtClean="0"/>
              <a:pPr/>
              <a:t>32</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4099000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a:xfrm>
            <a:off x="457200" y="274638"/>
            <a:ext cx="8229600" cy="850900"/>
          </a:xfrm>
        </p:spPr>
        <p:txBody>
          <a:bodyPr/>
          <a:lstStyle/>
          <a:p>
            <a:r>
              <a:rPr lang="de-DE" sz="3600" smtClean="0">
                <a:ea typeface="ＭＳ Ｐゴシック" pitchFamily="34" charset="-128"/>
              </a:rPr>
              <a:t>Judging</a:t>
            </a:r>
          </a:p>
        </p:txBody>
      </p:sp>
      <p:sp>
        <p:nvSpPr>
          <p:cNvPr id="101379" name="Inhaltsplatzhalter 2"/>
          <p:cNvSpPr>
            <a:spLocks noGrp="1"/>
          </p:cNvSpPr>
          <p:nvPr>
            <p:ph idx="1"/>
          </p:nvPr>
        </p:nvSpPr>
        <p:spPr>
          <a:xfrm>
            <a:off x="457200" y="1341438"/>
            <a:ext cx="8229600" cy="4784725"/>
          </a:xfrm>
        </p:spPr>
        <p:txBody>
          <a:bodyPr/>
          <a:lstStyle/>
          <a:p>
            <a:pPr>
              <a:buFont typeface="Wingdings" pitchFamily="2" charset="2"/>
              <a:buChar char="v"/>
            </a:pPr>
            <a:r>
              <a:rPr lang="de-DE" smtClean="0">
                <a:ea typeface="ＭＳ Ｐゴシック" pitchFamily="34" charset="-128"/>
              </a:rPr>
              <a:t>Test quality criteria:</a:t>
            </a:r>
          </a:p>
          <a:p>
            <a:pPr>
              <a:buFont typeface="Courier New" pitchFamily="49" charset="0"/>
              <a:buChar char="o"/>
            </a:pPr>
            <a:r>
              <a:rPr lang="en-US" smtClean="0">
                <a:ea typeface="ＭＳ Ｐゴシック" pitchFamily="34" charset="-128"/>
              </a:rPr>
              <a:t>Objectivity (persons independent) - reliability (reliability) - validity (validity)</a:t>
            </a:r>
          </a:p>
          <a:p>
            <a:pPr>
              <a:buFont typeface="Wingdings" pitchFamily="2" charset="2"/>
              <a:buChar char="v"/>
            </a:pPr>
            <a:r>
              <a:rPr lang="de-DE" smtClean="0">
                <a:ea typeface="ＭＳ Ｐゴシック" pitchFamily="34" charset="-128"/>
              </a:rPr>
              <a:t>Observe - Describe – Evaluate</a:t>
            </a:r>
          </a:p>
          <a:p>
            <a:pPr>
              <a:buFont typeface="Wingdings" pitchFamily="2" charset="2"/>
              <a:buChar char="v"/>
            </a:pPr>
            <a:r>
              <a:rPr lang="en-US" smtClean="0">
                <a:ea typeface="ＭＳ Ｐゴシック" pitchFamily="34" charset="-128"/>
              </a:rPr>
              <a:t>Equal treatment of all examinees (fairness)</a:t>
            </a:r>
          </a:p>
          <a:p>
            <a:pPr>
              <a:buFont typeface="Wingdings" pitchFamily="2" charset="2"/>
              <a:buChar char="v"/>
            </a:pPr>
            <a:endParaRPr lang="en-US" smtClean="0">
              <a:ea typeface="ＭＳ Ｐゴシック" pitchFamily="34" charset="-128"/>
            </a:endParaRPr>
          </a:p>
          <a:p>
            <a:pPr>
              <a:buFont typeface="Wingdings" pitchFamily="2" charset="2"/>
              <a:buChar char="v"/>
            </a:pPr>
            <a:r>
              <a:rPr lang="en-US" smtClean="0">
                <a:ea typeface="ＭＳ Ｐゴシック" pitchFamily="34" charset="-128"/>
              </a:rPr>
              <a:t>Transparency and disclosure of the evaluation criteria.</a:t>
            </a:r>
            <a:endParaRPr lang="de-DE" smtClean="0">
              <a:ea typeface="ＭＳ Ｐゴシック" pitchFamily="34" charset="-128"/>
            </a:endParaRPr>
          </a:p>
          <a:p>
            <a:pPr>
              <a:buFont typeface="Wingdings" pitchFamily="2" charset="2"/>
              <a:buChar char="v"/>
            </a:pPr>
            <a:endParaRPr lang="en-US" smtClean="0">
              <a:ea typeface="ＭＳ Ｐゴシック" pitchFamily="34" charset="-128"/>
            </a:endParaRPr>
          </a:p>
          <a:p>
            <a:pPr>
              <a:buFont typeface="Courier New" pitchFamily="49" charset="0"/>
              <a:buChar char="o"/>
            </a:pPr>
            <a:endParaRPr lang="de-DE"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33</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3841635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p:cNvSpPr>
            <a:spLocks noGrp="1"/>
          </p:cNvSpPr>
          <p:nvPr>
            <p:ph type="title"/>
          </p:nvPr>
        </p:nvSpPr>
        <p:spPr>
          <a:xfrm>
            <a:off x="457200" y="274638"/>
            <a:ext cx="8229600" cy="777875"/>
          </a:xfrm>
        </p:spPr>
        <p:txBody>
          <a:bodyPr/>
          <a:lstStyle/>
          <a:p>
            <a:r>
              <a:rPr lang="de-DE" sz="4000" smtClean="0">
                <a:ea typeface="ＭＳ Ｐゴシック" pitchFamily="34" charset="-128"/>
              </a:rPr>
              <a:t>Beurteilen</a:t>
            </a:r>
          </a:p>
        </p:txBody>
      </p:sp>
      <p:sp>
        <p:nvSpPr>
          <p:cNvPr id="102403" name="Inhaltsplatzhalter 2"/>
          <p:cNvSpPr>
            <a:spLocks noGrp="1"/>
          </p:cNvSpPr>
          <p:nvPr>
            <p:ph idx="1"/>
          </p:nvPr>
        </p:nvSpPr>
        <p:spPr>
          <a:xfrm>
            <a:off x="457200" y="1052513"/>
            <a:ext cx="8229600" cy="5805487"/>
          </a:xfrm>
        </p:spPr>
        <p:txBody>
          <a:bodyPr>
            <a:normAutofit lnSpcReduction="10000"/>
          </a:bodyPr>
          <a:lstStyle/>
          <a:p>
            <a:pPr>
              <a:buFont typeface="Wingdings" pitchFamily="2" charset="2"/>
              <a:buChar char="v"/>
            </a:pPr>
            <a:r>
              <a:rPr lang="de-DE" sz="2800" smtClean="0">
                <a:ea typeface="ＭＳ Ｐゴシック" pitchFamily="34" charset="-128"/>
              </a:rPr>
              <a:t>Leistungsprüfung ist die Erfassung und Bewertung von äußerlich feststellbaren Leistungen.</a:t>
            </a:r>
          </a:p>
          <a:p>
            <a:pPr>
              <a:buFont typeface="Wingdings" pitchFamily="2" charset="2"/>
              <a:buChar char="v"/>
            </a:pPr>
            <a:r>
              <a:rPr lang="de-DE" sz="2800" smtClean="0">
                <a:ea typeface="ＭＳ Ｐゴシック" pitchFamily="34" charset="-128"/>
              </a:rPr>
              <a:t>Sie bilden die Grundvoraussetzungen für eine effektive Selektion und für den Zuchtfortschritt. Sie beeinflussen Zucht und Sport. </a:t>
            </a:r>
          </a:p>
          <a:p>
            <a:pPr>
              <a:buFont typeface="Wingdings" pitchFamily="2" charset="2"/>
              <a:buChar char="v"/>
            </a:pPr>
            <a:r>
              <a:rPr lang="de-DE" sz="2800" smtClean="0">
                <a:ea typeface="ＭＳ Ｐゴシック" pitchFamily="34" charset="-128"/>
              </a:rPr>
              <a:t>Wichtige Informationen über die im Zuchtziel definierten Merkmale eines Gebrauchshundes werden gesammelt.</a:t>
            </a:r>
          </a:p>
          <a:p>
            <a:pPr>
              <a:buFont typeface="Wingdings" pitchFamily="2" charset="2"/>
              <a:buChar char="v"/>
            </a:pPr>
            <a:r>
              <a:rPr lang="de-DE" sz="2800" smtClean="0">
                <a:ea typeface="ＭＳ Ｐゴシック" pitchFamily="34" charset="-128"/>
              </a:rPr>
              <a:t>Die PO mit den Abteilungen Fährtenarbeit, Unterordnung und Schutzdienst ermöglicht uns die Eigenschaften des Hundes abzutesten. Sie bietet somit die Grundlage für eine optimale Gebrauchshundzucht. (züchterische Relevanz)</a:t>
            </a:r>
          </a:p>
        </p:txBody>
      </p:sp>
      <p:sp>
        <p:nvSpPr>
          <p:cNvPr id="4" name="Foliennummernplatzhalter 3"/>
          <p:cNvSpPr>
            <a:spLocks noGrp="1"/>
          </p:cNvSpPr>
          <p:nvPr>
            <p:ph type="sldNum" sz="quarter" idx="12"/>
          </p:nvPr>
        </p:nvSpPr>
        <p:spPr/>
        <p:txBody>
          <a:bodyPr/>
          <a:lstStyle/>
          <a:p>
            <a:fld id="{42060E1C-7F94-48ED-A1E2-7080F3AD8941}" type="slidenum">
              <a:rPr lang="de-DE" smtClean="0"/>
              <a:pPr/>
              <a:t>34</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328681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p:cNvSpPr>
            <a:spLocks noGrp="1"/>
          </p:cNvSpPr>
          <p:nvPr>
            <p:ph type="title"/>
          </p:nvPr>
        </p:nvSpPr>
        <p:spPr>
          <a:xfrm>
            <a:off x="457200" y="274638"/>
            <a:ext cx="8229600" cy="777875"/>
          </a:xfrm>
        </p:spPr>
        <p:txBody>
          <a:bodyPr/>
          <a:lstStyle/>
          <a:p>
            <a:r>
              <a:rPr lang="de-DE" sz="3200" smtClean="0">
                <a:ea typeface="ＭＳ Ｐゴシック" pitchFamily="34" charset="-128"/>
              </a:rPr>
              <a:t>Judging</a:t>
            </a:r>
          </a:p>
        </p:txBody>
      </p:sp>
      <p:sp>
        <p:nvSpPr>
          <p:cNvPr id="103427" name="Inhaltsplatzhalter 2"/>
          <p:cNvSpPr>
            <a:spLocks noGrp="1"/>
          </p:cNvSpPr>
          <p:nvPr>
            <p:ph idx="1"/>
          </p:nvPr>
        </p:nvSpPr>
        <p:spPr>
          <a:xfrm>
            <a:off x="457200" y="908050"/>
            <a:ext cx="8229600" cy="5949950"/>
          </a:xfrm>
        </p:spPr>
        <p:txBody>
          <a:bodyPr/>
          <a:lstStyle/>
          <a:p>
            <a:pPr>
              <a:buFont typeface="Wingdings" pitchFamily="2" charset="2"/>
              <a:buChar char="v"/>
            </a:pPr>
            <a:r>
              <a:rPr lang="en-US" sz="2800" smtClean="0">
                <a:ea typeface="ＭＳ Ｐゴシック" pitchFamily="34" charset="-128"/>
              </a:rPr>
              <a:t>Performance tests is the recording and valuation of externally observable performance.</a:t>
            </a:r>
          </a:p>
          <a:p>
            <a:pPr>
              <a:buFont typeface="Wingdings" pitchFamily="2" charset="2"/>
              <a:buChar char="v"/>
            </a:pPr>
            <a:r>
              <a:rPr lang="en-US" sz="2800" smtClean="0">
                <a:ea typeface="ＭＳ Ｐゴシック" pitchFamily="34" charset="-128"/>
              </a:rPr>
              <a:t>They form the basic requirements for an effective selection and breeding progress. They affect breeding and sport.</a:t>
            </a:r>
          </a:p>
          <a:p>
            <a:pPr>
              <a:buFont typeface="Wingdings" pitchFamily="2" charset="2"/>
              <a:buChar char="v"/>
            </a:pPr>
            <a:r>
              <a:rPr lang="en-US" sz="2800" smtClean="0">
                <a:ea typeface="ＭＳ Ｐゴシック" pitchFamily="34" charset="-128"/>
              </a:rPr>
              <a:t>Important information about the characteristics defined in the breeding goal of a working dog is collected.</a:t>
            </a:r>
          </a:p>
          <a:p>
            <a:pPr>
              <a:buFont typeface="Wingdings" pitchFamily="2" charset="2"/>
              <a:buChar char="v"/>
            </a:pPr>
            <a:r>
              <a:rPr lang="en-US" sz="2800" smtClean="0">
                <a:ea typeface="ＭＳ Ｐゴシック" pitchFamily="34" charset="-128"/>
              </a:rPr>
              <a:t>The rule book with the phases of tracking, obedience and protection allows us to test the qualities of the dog. This provides the basis for an optimal working dog breed (breeding relevance).</a:t>
            </a:r>
          </a:p>
          <a:p>
            <a:pPr>
              <a:buFont typeface="Wingdings" pitchFamily="2" charset="2"/>
              <a:buChar char="v"/>
            </a:pPr>
            <a:endParaRPr lang="en-US" smtClean="0">
              <a:ea typeface="ＭＳ Ｐゴシック" pitchFamily="34" charset="-128"/>
            </a:endParaRPr>
          </a:p>
          <a:p>
            <a:pPr>
              <a:buFont typeface="Wingdings" pitchFamily="2" charset="2"/>
              <a:buChar char="v"/>
            </a:pPr>
            <a:endParaRPr lang="en-US" smtClean="0">
              <a:ea typeface="ＭＳ Ｐゴシック" pitchFamily="34" charset="-128"/>
            </a:endParaRPr>
          </a:p>
          <a:p>
            <a:pPr>
              <a:buFont typeface="Wingdings" pitchFamily="2" charset="2"/>
              <a:buChar char="v"/>
            </a:pPr>
            <a:endParaRPr lang="de-DE"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35</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929621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p:cNvSpPr>
            <a:spLocks noGrp="1"/>
          </p:cNvSpPr>
          <p:nvPr>
            <p:ph type="title"/>
          </p:nvPr>
        </p:nvSpPr>
        <p:spPr>
          <a:xfrm>
            <a:off x="457200" y="274638"/>
            <a:ext cx="8229600" cy="850106"/>
          </a:xfrm>
        </p:spPr>
        <p:txBody>
          <a:bodyPr/>
          <a:lstStyle/>
          <a:p>
            <a:r>
              <a:rPr lang="de-DE" dirty="0" smtClean="0">
                <a:ea typeface="ＭＳ Ｐゴシック" pitchFamily="34" charset="-128"/>
              </a:rPr>
              <a:t>Beurteilen</a:t>
            </a:r>
          </a:p>
        </p:txBody>
      </p:sp>
      <p:sp>
        <p:nvSpPr>
          <p:cNvPr id="104451" name="Inhaltsplatzhalter 2"/>
          <p:cNvSpPr>
            <a:spLocks noGrp="1"/>
          </p:cNvSpPr>
          <p:nvPr>
            <p:ph idx="1"/>
          </p:nvPr>
        </p:nvSpPr>
        <p:spPr>
          <a:xfrm>
            <a:off x="457200" y="1196975"/>
            <a:ext cx="8229600" cy="4929188"/>
          </a:xfrm>
        </p:spPr>
        <p:txBody>
          <a:bodyPr>
            <a:normAutofit lnSpcReduction="10000"/>
          </a:bodyPr>
          <a:lstStyle/>
          <a:p>
            <a:pPr>
              <a:buFont typeface="Wingdings" pitchFamily="2" charset="2"/>
              <a:buChar char="v"/>
            </a:pPr>
            <a:r>
              <a:rPr lang="de-DE" sz="2800" dirty="0" smtClean="0">
                <a:ea typeface="ＭＳ Ｐゴシック" pitchFamily="34" charset="-128"/>
              </a:rPr>
              <a:t>Wir haben eine PO für Prüfungen aller Ebenen (OG, LGA, BSP, WM). Dies ist entsprechend zu beachten. Z. B. ein SG oder G auf einer OG Prüfung wird oft keinen Bestand mehr auf einer BSP haben.</a:t>
            </a:r>
          </a:p>
          <a:p>
            <a:pPr>
              <a:buFont typeface="Wingdings" pitchFamily="2" charset="2"/>
              <a:buChar char="v"/>
            </a:pPr>
            <a:r>
              <a:rPr lang="de-DE" sz="2800" dirty="0" smtClean="0">
                <a:ea typeface="ＭＳ Ｐゴシック" pitchFamily="34" charset="-128"/>
              </a:rPr>
              <a:t>Wir sind </a:t>
            </a:r>
            <a:r>
              <a:rPr lang="de-DE" sz="2800" u="sng" dirty="0" smtClean="0">
                <a:ea typeface="ＭＳ Ｐゴシック" pitchFamily="34" charset="-128"/>
              </a:rPr>
              <a:t>Prädikatsrichter</a:t>
            </a:r>
            <a:r>
              <a:rPr lang="de-DE" sz="2800" dirty="0" smtClean="0">
                <a:ea typeface="ＭＳ Ｐゴシック" pitchFamily="34" charset="-128"/>
              </a:rPr>
              <a:t>. Wir stufen zunächst das Gesehene in ein Prädikat ein und kommen darüber zu den Punkten.</a:t>
            </a:r>
          </a:p>
          <a:p>
            <a:pPr>
              <a:buFont typeface="Wingdings" pitchFamily="2" charset="2"/>
              <a:buChar char="v"/>
            </a:pPr>
            <a:r>
              <a:rPr lang="de-DE" sz="2800" dirty="0" smtClean="0">
                <a:ea typeface="ＭＳ Ｐゴシック" pitchFamily="34" charset="-128"/>
              </a:rPr>
              <a:t>Alle Einzelübungen sind ausführlich aus </a:t>
            </a:r>
            <a:r>
              <a:rPr lang="de-DE" sz="2800" dirty="0" err="1" smtClean="0">
                <a:ea typeface="ＭＳ Ｐゴシック" pitchFamily="34" charset="-128"/>
              </a:rPr>
              <a:t>Transparenzgründen</a:t>
            </a:r>
            <a:r>
              <a:rPr lang="de-DE" sz="2800" dirty="0" smtClean="0">
                <a:ea typeface="ＭＳ Ｐゴシック" pitchFamily="34" charset="-128"/>
              </a:rPr>
              <a:t> für HF und Zuschauer zu besprechen und das jeweilige Prädikat bekanntzugeben.</a:t>
            </a:r>
          </a:p>
        </p:txBody>
      </p:sp>
      <p:sp>
        <p:nvSpPr>
          <p:cNvPr id="4" name="Foliennummernplatzhalter 3"/>
          <p:cNvSpPr>
            <a:spLocks noGrp="1"/>
          </p:cNvSpPr>
          <p:nvPr>
            <p:ph type="sldNum" sz="quarter" idx="12"/>
          </p:nvPr>
        </p:nvSpPr>
        <p:spPr/>
        <p:txBody>
          <a:bodyPr/>
          <a:lstStyle/>
          <a:p>
            <a:fld id="{42060E1C-7F94-48ED-A1E2-7080F3AD8941}" type="slidenum">
              <a:rPr lang="de-DE" smtClean="0"/>
              <a:pPr/>
              <a:t>36</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858076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a:xfrm>
            <a:off x="457200" y="274638"/>
            <a:ext cx="8229600" cy="777875"/>
          </a:xfrm>
        </p:spPr>
        <p:txBody>
          <a:bodyPr/>
          <a:lstStyle/>
          <a:p>
            <a:r>
              <a:rPr lang="de-DE" sz="3600" smtClean="0">
                <a:ea typeface="ＭＳ Ｐゴシック" pitchFamily="34" charset="-128"/>
              </a:rPr>
              <a:t>Judging</a:t>
            </a:r>
          </a:p>
        </p:txBody>
      </p:sp>
      <p:sp>
        <p:nvSpPr>
          <p:cNvPr id="105475" name="Inhaltsplatzhalter 2"/>
          <p:cNvSpPr>
            <a:spLocks noGrp="1"/>
          </p:cNvSpPr>
          <p:nvPr>
            <p:ph idx="1"/>
          </p:nvPr>
        </p:nvSpPr>
        <p:spPr>
          <a:xfrm>
            <a:off x="457200" y="1125538"/>
            <a:ext cx="8229600" cy="5616575"/>
          </a:xfrm>
        </p:spPr>
        <p:txBody>
          <a:bodyPr/>
          <a:lstStyle/>
          <a:p>
            <a:pPr>
              <a:buFont typeface="Wingdings" pitchFamily="2" charset="2"/>
              <a:buChar char="v"/>
            </a:pPr>
            <a:r>
              <a:rPr lang="en-US" sz="2800" dirty="0" smtClean="0">
                <a:ea typeface="ＭＳ Ｐゴシック" pitchFamily="34" charset="-128"/>
              </a:rPr>
              <a:t>We have one rule book for exams at all levels (OG, LGA, BSP, WM). This should be noted accordingly. We have to know where we are judging. For example, a SG or G in a club test is often no more a SG or G on BSP or WM.</a:t>
            </a:r>
          </a:p>
          <a:p>
            <a:pPr>
              <a:buFont typeface="Wingdings" pitchFamily="2" charset="2"/>
              <a:buChar char="v"/>
            </a:pPr>
            <a:r>
              <a:rPr lang="en-US" sz="2800" dirty="0" smtClean="0">
                <a:ea typeface="ＭＳ Ｐゴシック" pitchFamily="34" charset="-128"/>
              </a:rPr>
              <a:t>We are predicate judges. We classify at first what we have seen in a predicate, and get over it to the points.</a:t>
            </a:r>
          </a:p>
          <a:p>
            <a:pPr>
              <a:buFont typeface="Wingdings" pitchFamily="2" charset="2"/>
              <a:buChar char="v"/>
            </a:pPr>
            <a:r>
              <a:rPr lang="en-US" sz="2800" dirty="0" smtClean="0">
                <a:ea typeface="ＭＳ Ｐゴシック" pitchFamily="34" charset="-128"/>
              </a:rPr>
              <a:t>For reasons of transparency we have to talk to the handlers and the audience about all exercises in detail and we have to announce the relevant predicate.</a:t>
            </a:r>
          </a:p>
          <a:p>
            <a:pPr>
              <a:buFont typeface="Wingdings" pitchFamily="2" charset="2"/>
              <a:buChar char="v"/>
            </a:pPr>
            <a:endParaRPr lang="en-US" dirty="0" smtClean="0">
              <a:ea typeface="ＭＳ Ｐゴシック" pitchFamily="34" charset="-128"/>
            </a:endParaRPr>
          </a:p>
          <a:p>
            <a:pPr>
              <a:buFont typeface="Wingdings" pitchFamily="2" charset="2"/>
              <a:buChar char="v"/>
            </a:pPr>
            <a:endParaRPr lang="de-DE"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37</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78137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052736"/>
          </a:xfrm>
        </p:spPr>
        <p:txBody>
          <a:bodyPr>
            <a:normAutofit/>
          </a:bodyPr>
          <a:lstStyle/>
          <a:p>
            <a:r>
              <a:rPr lang="de-DE" sz="4000" dirty="0" smtClean="0"/>
              <a:t>Prädikate</a:t>
            </a:r>
            <a:endParaRPr lang="de-DE" sz="4000" dirty="0"/>
          </a:p>
        </p:txBody>
      </p:sp>
      <p:sp>
        <p:nvSpPr>
          <p:cNvPr id="3" name="Inhaltsplatzhalter 2"/>
          <p:cNvSpPr>
            <a:spLocks noGrp="1"/>
          </p:cNvSpPr>
          <p:nvPr>
            <p:ph idx="1"/>
          </p:nvPr>
        </p:nvSpPr>
        <p:spPr>
          <a:xfrm>
            <a:off x="323528" y="980728"/>
            <a:ext cx="8640960" cy="5472608"/>
          </a:xfrm>
        </p:spPr>
        <p:txBody>
          <a:bodyPr>
            <a:normAutofit lnSpcReduction="10000"/>
          </a:bodyPr>
          <a:lstStyle/>
          <a:p>
            <a:pPr>
              <a:buFont typeface="Wingdings" pitchFamily="2" charset="2"/>
              <a:buChar char="Ø"/>
            </a:pPr>
            <a:r>
              <a:rPr lang="de-DE" b="1" dirty="0" smtClean="0"/>
              <a:t>Vorzüglich: </a:t>
            </a:r>
            <a:r>
              <a:rPr lang="de-DE" dirty="0" smtClean="0"/>
              <a:t>Anforderungen werden in besonderem Maße erfüllt. </a:t>
            </a:r>
            <a:r>
              <a:rPr lang="de-DE" sz="2400" dirty="0" smtClean="0"/>
              <a:t>(</a:t>
            </a:r>
            <a:r>
              <a:rPr lang="de-DE" sz="2400" dirty="0" err="1" smtClean="0"/>
              <a:t>Dream</a:t>
            </a:r>
            <a:r>
              <a:rPr lang="de-DE" sz="2400" dirty="0" smtClean="0"/>
              <a:t> Team, Augenweide)</a:t>
            </a:r>
          </a:p>
          <a:p>
            <a:pPr>
              <a:buFont typeface="Wingdings" pitchFamily="2" charset="2"/>
              <a:buChar char="Ø"/>
            </a:pPr>
            <a:r>
              <a:rPr lang="de-DE" b="1" dirty="0" smtClean="0"/>
              <a:t>Sehr Gut: </a:t>
            </a:r>
            <a:r>
              <a:rPr lang="de-DE" dirty="0" smtClean="0"/>
              <a:t>Anforderungen werden voll (überdurchschnittlich) erfüllt. </a:t>
            </a:r>
            <a:r>
              <a:rPr lang="de-DE" sz="2400" dirty="0" smtClean="0"/>
              <a:t>(kleine Einschränkungen)</a:t>
            </a:r>
          </a:p>
          <a:p>
            <a:pPr>
              <a:buFont typeface="Wingdings" pitchFamily="2" charset="2"/>
              <a:buChar char="Ø"/>
            </a:pPr>
            <a:r>
              <a:rPr lang="de-DE" b="1" dirty="0" smtClean="0"/>
              <a:t>Gut: </a:t>
            </a:r>
            <a:r>
              <a:rPr lang="de-DE" dirty="0" smtClean="0"/>
              <a:t>Anforderungen werden im Allgemeinen erfüllt. </a:t>
            </a:r>
            <a:r>
              <a:rPr lang="de-DE" sz="2400" dirty="0" smtClean="0"/>
              <a:t>(Arbeit wird grundsätzlich gemacht, nichts besonderes)</a:t>
            </a:r>
          </a:p>
          <a:p>
            <a:pPr>
              <a:buFont typeface="Wingdings" pitchFamily="2" charset="2"/>
              <a:buChar char="Ø"/>
            </a:pPr>
            <a:r>
              <a:rPr lang="de-DE" b="1" dirty="0" smtClean="0"/>
              <a:t>Befriedigend: </a:t>
            </a:r>
            <a:r>
              <a:rPr lang="de-DE" dirty="0" smtClean="0"/>
              <a:t>Anforderungen werden im Ganzen noch erfüllt. </a:t>
            </a:r>
            <a:r>
              <a:rPr lang="de-DE" sz="2000" dirty="0" smtClean="0"/>
              <a:t>(mit deutlichen Mängeln, vielen Hilfen, Grenzfälle)</a:t>
            </a:r>
          </a:p>
          <a:p>
            <a:pPr>
              <a:buFont typeface="Wingdings" pitchFamily="2" charset="2"/>
              <a:buChar char="Ø"/>
            </a:pPr>
            <a:r>
              <a:rPr lang="de-DE" b="1" dirty="0" smtClean="0"/>
              <a:t>Mangelhaft: </a:t>
            </a:r>
            <a:r>
              <a:rPr lang="de-DE" dirty="0" smtClean="0"/>
              <a:t>Anforderungen werden nicht ausreichend erfüllt. </a:t>
            </a:r>
            <a:r>
              <a:rPr lang="de-DE" sz="2400" dirty="0" smtClean="0"/>
              <a:t>(keine Übung ohne gravierende Hilfen, Großraumfehler)</a:t>
            </a:r>
            <a:endParaRPr lang="de-DE" sz="2400" b="1"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38</a:t>
            </a:fld>
            <a:endParaRPr lang="de-DE"/>
          </a:p>
        </p:txBody>
      </p:sp>
    </p:spTree>
    <p:extLst>
      <p:ext uri="{BB962C8B-B14F-4D97-AF65-F5344CB8AC3E}">
        <p14:creationId xmlns:p14="http://schemas.microsoft.com/office/powerpoint/2010/main" val="3128524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20688"/>
          </a:xfrm>
        </p:spPr>
        <p:txBody>
          <a:bodyPr>
            <a:normAutofit fontScale="90000"/>
          </a:bodyPr>
          <a:lstStyle/>
          <a:p>
            <a:r>
              <a:rPr lang="de-DE" sz="3600" b="1" dirty="0" err="1" smtClean="0"/>
              <a:t>Predicates</a:t>
            </a:r>
            <a:endParaRPr lang="de-DE" sz="3600" b="1" dirty="0"/>
          </a:p>
        </p:txBody>
      </p:sp>
      <p:sp>
        <p:nvSpPr>
          <p:cNvPr id="3" name="Inhaltsplatzhalter 2"/>
          <p:cNvSpPr>
            <a:spLocks noGrp="1"/>
          </p:cNvSpPr>
          <p:nvPr>
            <p:ph idx="1"/>
          </p:nvPr>
        </p:nvSpPr>
        <p:spPr>
          <a:xfrm>
            <a:off x="179512" y="764704"/>
            <a:ext cx="8784976" cy="5904656"/>
          </a:xfrm>
        </p:spPr>
        <p:txBody>
          <a:bodyPr/>
          <a:lstStyle/>
          <a:p>
            <a:pPr>
              <a:buFont typeface="Wingdings" pitchFamily="2" charset="2"/>
              <a:buChar char="Ø"/>
            </a:pPr>
            <a:r>
              <a:rPr lang="de-DE" b="1" dirty="0" err="1" smtClean="0"/>
              <a:t>Excellent</a:t>
            </a:r>
            <a:r>
              <a:rPr lang="de-DE" b="1" dirty="0" smtClean="0"/>
              <a:t>: </a:t>
            </a:r>
            <a:r>
              <a:rPr lang="de-DE" dirty="0" err="1" smtClean="0"/>
              <a:t>Requirements</a:t>
            </a:r>
            <a:r>
              <a:rPr lang="de-DE" dirty="0" smtClean="0"/>
              <a:t> </a:t>
            </a:r>
            <a:r>
              <a:rPr lang="de-DE" dirty="0" err="1" smtClean="0"/>
              <a:t>are</a:t>
            </a:r>
            <a:r>
              <a:rPr lang="de-DE" dirty="0" smtClean="0"/>
              <a:t> </a:t>
            </a:r>
            <a:r>
              <a:rPr lang="de-DE" dirty="0" err="1" smtClean="0"/>
              <a:t>met</a:t>
            </a:r>
            <a:r>
              <a:rPr lang="de-DE" dirty="0" smtClean="0"/>
              <a:t> </a:t>
            </a:r>
            <a:r>
              <a:rPr lang="de-DE" dirty="0" err="1" smtClean="0"/>
              <a:t>especially</a:t>
            </a:r>
            <a:r>
              <a:rPr lang="de-DE" dirty="0" smtClean="0"/>
              <a:t> </a:t>
            </a:r>
            <a:r>
              <a:rPr lang="de-DE" sz="2800" dirty="0" smtClean="0"/>
              <a:t>(</a:t>
            </a:r>
            <a:r>
              <a:rPr lang="de-DE" sz="2800" dirty="0" err="1" smtClean="0"/>
              <a:t>Dream</a:t>
            </a:r>
            <a:r>
              <a:rPr lang="de-DE" sz="2800" dirty="0" smtClean="0"/>
              <a:t> Team, </a:t>
            </a:r>
            <a:r>
              <a:rPr lang="de-DE" sz="2800" dirty="0" err="1" smtClean="0"/>
              <a:t>eye</a:t>
            </a:r>
            <a:r>
              <a:rPr lang="de-DE" sz="2800" dirty="0" smtClean="0"/>
              <a:t> </a:t>
            </a:r>
            <a:r>
              <a:rPr lang="de-DE" sz="2800" dirty="0" err="1" smtClean="0"/>
              <a:t>candy</a:t>
            </a:r>
            <a:r>
              <a:rPr lang="de-DE" sz="2800" dirty="0" smtClean="0"/>
              <a:t>).</a:t>
            </a:r>
          </a:p>
          <a:p>
            <a:pPr>
              <a:buFont typeface="Wingdings" pitchFamily="2" charset="2"/>
              <a:buChar char="Ø"/>
            </a:pPr>
            <a:r>
              <a:rPr lang="de-DE" b="1" dirty="0" err="1" smtClean="0"/>
              <a:t>Very</a:t>
            </a:r>
            <a:r>
              <a:rPr lang="de-DE" b="1" dirty="0" smtClean="0"/>
              <a:t> </a:t>
            </a:r>
            <a:r>
              <a:rPr lang="de-DE" b="1" dirty="0" err="1" smtClean="0"/>
              <a:t>Good</a:t>
            </a:r>
            <a:r>
              <a:rPr lang="de-DE" b="1" dirty="0" smtClean="0"/>
              <a:t>: </a:t>
            </a:r>
            <a:r>
              <a:rPr lang="de-DE" dirty="0" err="1" smtClean="0"/>
              <a:t>Requirements</a:t>
            </a:r>
            <a:r>
              <a:rPr lang="de-DE" dirty="0" smtClean="0"/>
              <a:t> </a:t>
            </a:r>
            <a:r>
              <a:rPr lang="de-DE" dirty="0" err="1" smtClean="0"/>
              <a:t>are</a:t>
            </a:r>
            <a:r>
              <a:rPr lang="de-DE" dirty="0" smtClean="0"/>
              <a:t> </a:t>
            </a:r>
            <a:r>
              <a:rPr lang="de-DE" dirty="0" err="1" smtClean="0"/>
              <a:t>met</a:t>
            </a:r>
            <a:r>
              <a:rPr lang="de-DE" dirty="0" smtClean="0"/>
              <a:t> </a:t>
            </a:r>
            <a:r>
              <a:rPr lang="de-DE" dirty="0" err="1" smtClean="0"/>
              <a:t>fully</a:t>
            </a:r>
            <a:r>
              <a:rPr lang="de-DE" dirty="0" smtClean="0"/>
              <a:t> </a:t>
            </a:r>
            <a:r>
              <a:rPr lang="de-DE" sz="2800" dirty="0" smtClean="0"/>
              <a:t>(</a:t>
            </a:r>
            <a:r>
              <a:rPr lang="de-DE" sz="2800" dirty="0" err="1" smtClean="0"/>
              <a:t>above</a:t>
            </a:r>
            <a:r>
              <a:rPr lang="de-DE" sz="2800" dirty="0" smtClean="0"/>
              <a:t> </a:t>
            </a:r>
            <a:r>
              <a:rPr lang="de-DE" sz="2800" dirty="0" err="1" smtClean="0"/>
              <a:t>average</a:t>
            </a:r>
            <a:r>
              <a:rPr lang="de-DE" sz="2800" dirty="0" smtClean="0"/>
              <a:t>, s </a:t>
            </a:r>
            <a:r>
              <a:rPr lang="de-DE" sz="2800" dirty="0" err="1" smtClean="0"/>
              <a:t>ome</a:t>
            </a:r>
            <a:r>
              <a:rPr lang="de-DE" sz="2800" dirty="0" smtClean="0"/>
              <a:t> </a:t>
            </a:r>
            <a:r>
              <a:rPr lang="de-DE" sz="2800" dirty="0" err="1" smtClean="0"/>
              <a:t>minor</a:t>
            </a:r>
            <a:r>
              <a:rPr lang="de-DE" sz="2800" dirty="0" smtClean="0"/>
              <a:t> </a:t>
            </a:r>
            <a:r>
              <a:rPr lang="de-DE" sz="2800" dirty="0" err="1" smtClean="0"/>
              <a:t>restrictions</a:t>
            </a:r>
            <a:r>
              <a:rPr lang="de-DE" sz="2800" dirty="0" smtClean="0"/>
              <a:t>).</a:t>
            </a:r>
          </a:p>
          <a:p>
            <a:pPr>
              <a:buFont typeface="Wingdings" pitchFamily="2" charset="2"/>
              <a:buChar char="Ø"/>
            </a:pPr>
            <a:r>
              <a:rPr lang="de-DE" b="1" dirty="0" err="1" smtClean="0"/>
              <a:t>Good</a:t>
            </a:r>
            <a:r>
              <a:rPr lang="de-DE" b="1" dirty="0" smtClean="0"/>
              <a:t>: </a:t>
            </a:r>
            <a:r>
              <a:rPr lang="de-DE" dirty="0" err="1" smtClean="0"/>
              <a:t>Requirements</a:t>
            </a:r>
            <a:r>
              <a:rPr lang="de-DE" dirty="0" smtClean="0"/>
              <a:t> </a:t>
            </a:r>
            <a:r>
              <a:rPr lang="de-DE" dirty="0" err="1" smtClean="0"/>
              <a:t>are</a:t>
            </a:r>
            <a:r>
              <a:rPr lang="de-DE" dirty="0" smtClean="0"/>
              <a:t> </a:t>
            </a:r>
            <a:r>
              <a:rPr lang="de-DE" dirty="0" err="1" smtClean="0"/>
              <a:t>generally</a:t>
            </a:r>
            <a:r>
              <a:rPr lang="de-DE" dirty="0" smtClean="0"/>
              <a:t> </a:t>
            </a:r>
            <a:r>
              <a:rPr lang="de-DE" dirty="0" err="1" smtClean="0"/>
              <a:t>fulfilled</a:t>
            </a:r>
            <a:r>
              <a:rPr lang="de-DE" dirty="0" smtClean="0"/>
              <a:t> </a:t>
            </a:r>
            <a:r>
              <a:rPr lang="de-DE" sz="2800" dirty="0" smtClean="0"/>
              <a:t>(</a:t>
            </a:r>
            <a:r>
              <a:rPr lang="de-DE" sz="2800" dirty="0" err="1" smtClean="0"/>
              <a:t>work</a:t>
            </a:r>
            <a:r>
              <a:rPr lang="de-DE" sz="2800" dirty="0" smtClean="0"/>
              <a:t> </a:t>
            </a:r>
            <a:r>
              <a:rPr lang="de-DE" sz="2800" dirty="0" err="1" smtClean="0"/>
              <a:t>is</a:t>
            </a:r>
            <a:r>
              <a:rPr lang="de-DE" sz="2800" dirty="0" smtClean="0"/>
              <a:t> </a:t>
            </a:r>
            <a:r>
              <a:rPr lang="de-DE" sz="2800" dirty="0" err="1" smtClean="0"/>
              <a:t>done</a:t>
            </a:r>
            <a:r>
              <a:rPr lang="de-DE" sz="2800" dirty="0" smtClean="0"/>
              <a:t> in </a:t>
            </a:r>
            <a:r>
              <a:rPr lang="de-DE" sz="2800" dirty="0" err="1" smtClean="0"/>
              <a:t>principle</a:t>
            </a:r>
            <a:r>
              <a:rPr lang="de-DE" sz="2800" dirty="0" smtClean="0"/>
              <a:t>, </a:t>
            </a:r>
            <a:r>
              <a:rPr lang="de-DE" sz="2800" dirty="0" err="1" smtClean="0"/>
              <a:t>nothing</a:t>
            </a:r>
            <a:r>
              <a:rPr lang="de-DE" sz="2800" dirty="0" smtClean="0"/>
              <a:t> </a:t>
            </a:r>
            <a:r>
              <a:rPr lang="de-DE" sz="2800" dirty="0" err="1" smtClean="0"/>
              <a:t>special</a:t>
            </a:r>
            <a:r>
              <a:rPr lang="de-DE" sz="2800" dirty="0" smtClean="0"/>
              <a:t>)</a:t>
            </a:r>
          </a:p>
          <a:p>
            <a:pPr>
              <a:buFont typeface="Wingdings" pitchFamily="2" charset="2"/>
              <a:buChar char="Ø"/>
            </a:pPr>
            <a:r>
              <a:rPr lang="de-DE" b="1" dirty="0" err="1" smtClean="0"/>
              <a:t>Satisfactory</a:t>
            </a:r>
            <a:r>
              <a:rPr lang="de-DE" b="1" dirty="0" smtClean="0"/>
              <a:t>: </a:t>
            </a:r>
            <a:r>
              <a:rPr lang="de-DE" dirty="0" err="1" smtClean="0"/>
              <a:t>Requirements</a:t>
            </a:r>
            <a:r>
              <a:rPr lang="de-DE" dirty="0" smtClean="0"/>
              <a:t> </a:t>
            </a:r>
            <a:r>
              <a:rPr lang="de-DE" dirty="0" err="1" smtClean="0"/>
              <a:t>are</a:t>
            </a:r>
            <a:r>
              <a:rPr lang="de-DE" dirty="0" smtClean="0"/>
              <a:t> </a:t>
            </a:r>
            <a:r>
              <a:rPr lang="de-DE" dirty="0" err="1" smtClean="0"/>
              <a:t>yet</a:t>
            </a:r>
            <a:r>
              <a:rPr lang="de-DE" dirty="0" smtClean="0"/>
              <a:t> </a:t>
            </a:r>
            <a:r>
              <a:rPr lang="de-DE" dirty="0" err="1" smtClean="0"/>
              <a:t>fulfilled</a:t>
            </a:r>
            <a:r>
              <a:rPr lang="de-DE" dirty="0" smtClean="0"/>
              <a:t> </a:t>
            </a:r>
            <a:r>
              <a:rPr lang="de-DE" dirty="0" err="1" smtClean="0"/>
              <a:t>overall</a:t>
            </a:r>
            <a:r>
              <a:rPr lang="de-DE" dirty="0" smtClean="0"/>
              <a:t> </a:t>
            </a:r>
            <a:r>
              <a:rPr lang="de-DE" sz="2400" dirty="0" smtClean="0"/>
              <a:t>(</a:t>
            </a:r>
            <a:r>
              <a:rPr lang="de-DE" sz="2400" dirty="0" err="1" smtClean="0"/>
              <a:t>by</a:t>
            </a:r>
            <a:r>
              <a:rPr lang="de-DE" sz="2400" dirty="0" smtClean="0"/>
              <a:t> </a:t>
            </a:r>
            <a:r>
              <a:rPr lang="de-DE" sz="2400" dirty="0" err="1" smtClean="0"/>
              <a:t>significant</a:t>
            </a:r>
            <a:r>
              <a:rPr lang="de-DE" sz="2400" dirty="0" smtClean="0"/>
              <a:t> </a:t>
            </a:r>
            <a:r>
              <a:rPr lang="de-DE" sz="2400" dirty="0" err="1" smtClean="0"/>
              <a:t>deficiencis</a:t>
            </a:r>
            <a:r>
              <a:rPr lang="de-DE" sz="2400" dirty="0" smtClean="0"/>
              <a:t>, </a:t>
            </a:r>
            <a:r>
              <a:rPr lang="de-DE" sz="2400" dirty="0" err="1" smtClean="0"/>
              <a:t>many</a:t>
            </a:r>
            <a:r>
              <a:rPr lang="de-DE" sz="2400" dirty="0" smtClean="0"/>
              <a:t> </a:t>
            </a:r>
            <a:r>
              <a:rPr lang="de-DE" sz="2400" dirty="0" err="1" smtClean="0"/>
              <a:t>helps</a:t>
            </a:r>
            <a:r>
              <a:rPr lang="de-DE" sz="2400" dirty="0" smtClean="0"/>
              <a:t>, </a:t>
            </a:r>
            <a:r>
              <a:rPr lang="de-DE" sz="2400" dirty="0" err="1" smtClean="0"/>
              <a:t>limit</a:t>
            </a:r>
            <a:r>
              <a:rPr lang="de-DE" sz="2400" dirty="0" smtClean="0"/>
              <a:t> </a:t>
            </a:r>
            <a:r>
              <a:rPr lang="de-DE" sz="2400" dirty="0" err="1" smtClean="0"/>
              <a:t>cases</a:t>
            </a:r>
            <a:r>
              <a:rPr lang="de-DE" sz="2400" dirty="0" smtClean="0"/>
              <a:t>)</a:t>
            </a:r>
          </a:p>
          <a:p>
            <a:pPr>
              <a:buFont typeface="Wingdings" pitchFamily="2" charset="2"/>
              <a:buChar char="Ø"/>
            </a:pPr>
            <a:r>
              <a:rPr lang="de-DE" b="1" dirty="0" err="1" smtClean="0"/>
              <a:t>Insufficient</a:t>
            </a:r>
            <a:r>
              <a:rPr lang="de-DE" b="1" dirty="0" smtClean="0"/>
              <a:t>: </a:t>
            </a:r>
            <a:r>
              <a:rPr lang="de-DE" dirty="0" err="1" smtClean="0"/>
              <a:t>Requirements</a:t>
            </a:r>
            <a:r>
              <a:rPr lang="de-DE" dirty="0" smtClean="0"/>
              <a:t> </a:t>
            </a:r>
            <a:r>
              <a:rPr lang="de-DE" dirty="0" err="1" smtClean="0"/>
              <a:t>are</a:t>
            </a:r>
            <a:r>
              <a:rPr lang="de-DE" dirty="0" smtClean="0"/>
              <a:t> not </a:t>
            </a:r>
            <a:r>
              <a:rPr lang="de-DE" dirty="0" err="1" smtClean="0"/>
              <a:t>sufficiently</a:t>
            </a:r>
            <a:r>
              <a:rPr lang="de-DE" dirty="0" smtClean="0"/>
              <a:t> </a:t>
            </a:r>
            <a:r>
              <a:rPr lang="de-DE" dirty="0" err="1" smtClean="0"/>
              <a:t>met</a:t>
            </a:r>
            <a:r>
              <a:rPr lang="de-DE" dirty="0" smtClean="0"/>
              <a:t>. </a:t>
            </a:r>
            <a:r>
              <a:rPr lang="de-DE" sz="2800" dirty="0" smtClean="0"/>
              <a:t>(</a:t>
            </a:r>
            <a:r>
              <a:rPr lang="de-DE" sz="2800" dirty="0" err="1" smtClean="0"/>
              <a:t>no</a:t>
            </a:r>
            <a:r>
              <a:rPr lang="de-DE" sz="2800" dirty="0" smtClean="0"/>
              <a:t> </a:t>
            </a:r>
            <a:r>
              <a:rPr lang="de-DE" sz="2800" dirty="0" err="1" smtClean="0"/>
              <a:t>exercise</a:t>
            </a:r>
            <a:r>
              <a:rPr lang="de-DE" sz="2800" dirty="0" smtClean="0"/>
              <a:t> </a:t>
            </a:r>
            <a:r>
              <a:rPr lang="de-DE" sz="2800" dirty="0" err="1" smtClean="0"/>
              <a:t>without</a:t>
            </a:r>
            <a:r>
              <a:rPr lang="de-DE" sz="2800" dirty="0" smtClean="0"/>
              <a:t> </a:t>
            </a:r>
            <a:r>
              <a:rPr lang="de-DE" sz="2800" dirty="0" err="1" smtClean="0"/>
              <a:t>major</a:t>
            </a:r>
            <a:r>
              <a:rPr lang="de-DE" sz="2800" dirty="0" smtClean="0"/>
              <a:t> </a:t>
            </a:r>
            <a:r>
              <a:rPr lang="de-DE" sz="2800" dirty="0" err="1" smtClean="0"/>
              <a:t>helps</a:t>
            </a:r>
            <a:r>
              <a:rPr lang="de-DE" sz="2800" dirty="0" smtClean="0"/>
              <a:t> </a:t>
            </a:r>
            <a:r>
              <a:rPr lang="de-DE" sz="2800" dirty="0" err="1" smtClean="0"/>
              <a:t>or</a:t>
            </a:r>
            <a:r>
              <a:rPr lang="de-DE" sz="2800" dirty="0" smtClean="0"/>
              <a:t> </a:t>
            </a:r>
            <a:r>
              <a:rPr lang="de-DE" sz="2800" dirty="0" err="1" smtClean="0"/>
              <a:t>greater</a:t>
            </a:r>
            <a:r>
              <a:rPr lang="de-DE" sz="2800" dirty="0" smtClean="0"/>
              <a:t> </a:t>
            </a:r>
            <a:r>
              <a:rPr lang="de-DE" sz="2800" dirty="0" err="1" smtClean="0"/>
              <a:t>errors</a:t>
            </a:r>
            <a:r>
              <a:rPr lang="de-DE" sz="2800" dirty="0" smtClean="0"/>
              <a:t>).</a:t>
            </a:r>
            <a:endParaRPr lang="de-DE" sz="2800" b="1"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39</a:t>
            </a:fld>
            <a:endParaRPr lang="de-DE"/>
          </a:p>
        </p:txBody>
      </p:sp>
    </p:spTree>
    <p:extLst>
      <p:ext uri="{BB962C8B-B14F-4D97-AF65-F5344CB8AC3E}">
        <p14:creationId xmlns:p14="http://schemas.microsoft.com/office/powerpoint/2010/main" val="306174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457200" y="0"/>
            <a:ext cx="8229600" cy="692696"/>
          </a:xfrm>
        </p:spPr>
        <p:txBody>
          <a:bodyPr>
            <a:normAutofit fontScale="90000"/>
          </a:bodyPr>
          <a:lstStyle/>
          <a:p>
            <a:r>
              <a:rPr lang="de-DE" altLang="de-DE" sz="4000" dirty="0" smtClean="0"/>
              <a:t>Präambel</a:t>
            </a:r>
          </a:p>
        </p:txBody>
      </p:sp>
      <p:sp>
        <p:nvSpPr>
          <p:cNvPr id="47107" name="Inhaltsplatzhalter 2"/>
          <p:cNvSpPr>
            <a:spLocks noGrp="1"/>
          </p:cNvSpPr>
          <p:nvPr>
            <p:ph idx="1"/>
          </p:nvPr>
        </p:nvSpPr>
        <p:spPr>
          <a:xfrm>
            <a:off x="0" y="692696"/>
            <a:ext cx="8820472" cy="6165304"/>
          </a:xfrm>
        </p:spPr>
        <p:txBody>
          <a:bodyPr>
            <a:normAutofit/>
          </a:bodyPr>
          <a:lstStyle/>
          <a:p>
            <a:pPr>
              <a:buFont typeface="Wingdings" pitchFamily="2" charset="2"/>
              <a:buChar char="§"/>
            </a:pPr>
            <a:r>
              <a:rPr lang="de-DE" altLang="de-DE" sz="2400" dirty="0" smtClean="0"/>
              <a:t>Gefährte des Menschen        </a:t>
            </a:r>
            <a:r>
              <a:rPr lang="de-DE" sz="2400" dirty="0" smtClean="0"/>
              <a:t>Companion </a:t>
            </a:r>
            <a:r>
              <a:rPr lang="de-DE" sz="2400" dirty="0" err="1" smtClean="0"/>
              <a:t>of</a:t>
            </a:r>
            <a:r>
              <a:rPr lang="de-DE" sz="2400" dirty="0" smtClean="0"/>
              <a:t> man</a:t>
            </a:r>
            <a:endParaRPr lang="de-DE" altLang="de-DE" sz="2400" dirty="0" smtClean="0"/>
          </a:p>
          <a:p>
            <a:pPr>
              <a:buFont typeface="Wingdings" pitchFamily="2" charset="2"/>
              <a:buChar char="§"/>
            </a:pPr>
            <a:r>
              <a:rPr lang="de-DE" altLang="de-DE" sz="2400" dirty="0" smtClean="0"/>
              <a:t>Enge Sozialgemeinschaft   </a:t>
            </a:r>
            <a:r>
              <a:rPr lang="de-DE" sz="2400" dirty="0" smtClean="0"/>
              <a:t>Close </a:t>
            </a:r>
            <a:r>
              <a:rPr lang="de-DE" sz="2400" dirty="0" err="1" smtClean="0"/>
              <a:t>social</a:t>
            </a:r>
            <a:r>
              <a:rPr lang="de-DE" sz="2400" dirty="0" smtClean="0"/>
              <a:t> </a:t>
            </a:r>
            <a:r>
              <a:rPr lang="de-DE" sz="2400" dirty="0" err="1" smtClean="0"/>
              <a:t>community</a:t>
            </a:r>
            <a:endParaRPr lang="de-DE" altLang="de-DE" sz="2400" dirty="0" smtClean="0"/>
          </a:p>
          <a:p>
            <a:pPr>
              <a:buFont typeface="Wingdings" pitchFamily="2" charset="2"/>
              <a:buChar char="§"/>
            </a:pPr>
            <a:r>
              <a:rPr lang="de-DE" altLang="de-DE" sz="2400" dirty="0" smtClean="0"/>
              <a:t>Verantwortung für das Wohlbefinden </a:t>
            </a:r>
          </a:p>
          <a:p>
            <a:pPr>
              <a:buFont typeface="Wingdings" pitchFamily="2" charset="2"/>
              <a:buChar char="§"/>
            </a:pPr>
            <a:r>
              <a:rPr lang="de-DE" sz="2400" dirty="0" err="1" smtClean="0"/>
              <a:t>Responsibility</a:t>
            </a:r>
            <a:r>
              <a:rPr lang="de-DE" sz="2400" dirty="0" smtClean="0"/>
              <a:t> </a:t>
            </a:r>
            <a:r>
              <a:rPr lang="de-DE" sz="2400" dirty="0" err="1" smtClean="0"/>
              <a:t>for</a:t>
            </a:r>
            <a:r>
              <a:rPr lang="de-DE" sz="2400" dirty="0" smtClean="0"/>
              <a:t> well-</a:t>
            </a:r>
            <a:r>
              <a:rPr lang="de-DE" sz="2400" dirty="0" err="1" smtClean="0"/>
              <a:t>being</a:t>
            </a:r>
            <a:endParaRPr lang="de-DE" altLang="de-DE" sz="2400" dirty="0" smtClean="0"/>
          </a:p>
          <a:p>
            <a:pPr>
              <a:buFont typeface="Wingdings" pitchFamily="2" charset="2"/>
              <a:buChar char="§"/>
            </a:pPr>
            <a:r>
              <a:rPr lang="de-DE" altLang="de-DE" sz="2400" dirty="0" smtClean="0"/>
              <a:t>Tiergerechter, artgemäßer und gewaltfreier Umgang mit dem Hund</a:t>
            </a:r>
          </a:p>
          <a:p>
            <a:pPr>
              <a:buFont typeface="Wingdings" pitchFamily="2" charset="2"/>
              <a:buChar char="§"/>
            </a:pPr>
            <a:r>
              <a:rPr lang="en-US" sz="2400" dirty="0" smtClean="0"/>
              <a:t>Animal-friendly, species-appropriate and non-violent handling of the dog</a:t>
            </a:r>
            <a:endParaRPr lang="de-DE" altLang="de-DE" sz="2400" dirty="0" smtClean="0"/>
          </a:p>
          <a:p>
            <a:pPr>
              <a:buFont typeface="Wingdings" pitchFamily="2" charset="2"/>
              <a:buChar char="§"/>
            </a:pPr>
            <a:r>
              <a:rPr lang="de-DE" altLang="de-DE" sz="2400" dirty="0" smtClean="0"/>
              <a:t>Sorgfältige Ausbildung: Größtmögliche Harmonie zwischen Mensch und Hund</a:t>
            </a:r>
          </a:p>
          <a:p>
            <a:pPr>
              <a:buFont typeface="Wingdings" pitchFamily="2" charset="2"/>
              <a:buChar char="§"/>
            </a:pPr>
            <a:r>
              <a:rPr lang="en-US" sz="2400" dirty="0" smtClean="0"/>
              <a:t>Careful training: Greatest possible harmony between man and dog</a:t>
            </a:r>
            <a:endParaRPr lang="de-DE" altLang="de-DE" sz="2400" dirty="0" smtClean="0"/>
          </a:p>
          <a:p>
            <a:pPr>
              <a:buFont typeface="Wingdings" pitchFamily="2" charset="2"/>
              <a:buChar char="§"/>
            </a:pPr>
            <a:r>
              <a:rPr lang="de-DE" altLang="de-DE" sz="2400" dirty="0" smtClean="0"/>
              <a:t>Ethische Verpflichtung: Erziehen und ausreichend ausbilden </a:t>
            </a:r>
          </a:p>
          <a:p>
            <a:pPr>
              <a:buFont typeface="Wingdings" pitchFamily="2" charset="2"/>
              <a:buChar char="§"/>
            </a:pPr>
            <a:r>
              <a:rPr lang="en-US" sz="2400" dirty="0" smtClean="0"/>
              <a:t>Ethical commitment: educate and train adequately</a:t>
            </a:r>
            <a:endParaRPr lang="de-DE" altLang="de-DE" sz="2400" dirty="0" smtClean="0"/>
          </a:p>
          <a:p>
            <a:pPr>
              <a:buFont typeface="Wingdings" pitchFamily="2" charset="2"/>
              <a:buChar char="§"/>
            </a:pPr>
            <a:r>
              <a:rPr lang="de-DE" altLang="de-DE" sz="2400" dirty="0" smtClean="0"/>
              <a:t>Gesicherte Erkenntnisse der modernen Verhaltenswissenschaften</a:t>
            </a:r>
          </a:p>
          <a:p>
            <a:pPr>
              <a:buFont typeface="Wingdings" pitchFamily="2" charset="2"/>
              <a:buChar char="§"/>
            </a:pPr>
            <a:r>
              <a:rPr lang="en-US" sz="2400" dirty="0" smtClean="0"/>
              <a:t>Secure knowledge of modern behavioral sciences</a:t>
            </a:r>
            <a:endParaRPr lang="de-DE" altLang="de-DE" sz="2400" dirty="0" smtClean="0"/>
          </a:p>
        </p:txBody>
      </p:sp>
    </p:spTree>
    <p:extLst>
      <p:ext uri="{BB962C8B-B14F-4D97-AF65-F5344CB8AC3E}">
        <p14:creationId xmlns:p14="http://schemas.microsoft.com/office/powerpoint/2010/main" val="122280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sz="quarter"/>
          </p:nvPr>
        </p:nvSpPr>
        <p:spPr/>
        <p:txBody>
          <a:bodyPr/>
          <a:lstStyle/>
          <a:p>
            <a:pPr eaLnBrk="1" hangingPunct="1"/>
            <a:r>
              <a:rPr lang="de-DE" smtClean="0">
                <a:ea typeface="ＭＳ Ｐゴシック" pitchFamily="34" charset="-128"/>
              </a:rPr>
              <a:t>Abteilung C</a:t>
            </a:r>
          </a:p>
        </p:txBody>
      </p:sp>
      <p:pic>
        <p:nvPicPr>
          <p:cNvPr id="209923" name="Picture 8" descr="C:\Zar - Kinder\Zar-von-der-Schiffslache-----80QvbUkvfV2eh77k4HXS9UaKB3mPbhCFKt4ployZYYE,.jpg"/>
          <p:cNvPicPr>
            <a:picLocks noGrp="1" noChangeAspect="1" noChangeArrowheads="1"/>
          </p:cNvPicPr>
          <p:nvPr>
            <p:ph sz="quarter" idx="4"/>
          </p:nvPr>
        </p:nvPicPr>
        <p:blipFill>
          <a:blip r:embed="rId2" cstate="print"/>
          <a:srcRect/>
          <a:stretch>
            <a:fillRect/>
          </a:stretch>
        </p:blipFill>
        <p:spPr>
          <a:xfrm>
            <a:off x="5322888" y="3938588"/>
            <a:ext cx="2689225" cy="2187575"/>
          </a:xfrm>
          <a:noFill/>
        </p:spPr>
      </p:pic>
      <p:pic>
        <p:nvPicPr>
          <p:cNvPr id="209924" name="Picture 9" descr="C:\Zar - Kinder\Wynn-vom-Annenhof-----ww6iWOesrbdj1a0OVsCdyhLmz5P-gcdeG883sqbMJdU,.gif.jpg"/>
          <p:cNvPicPr>
            <a:picLocks noGrp="1" noChangeAspect="1" noChangeArrowheads="1"/>
          </p:cNvPicPr>
          <p:nvPr>
            <p:ph sz="quarter" idx="3"/>
          </p:nvPr>
        </p:nvPicPr>
        <p:blipFill>
          <a:blip r:embed="rId3" cstate="print"/>
          <a:srcRect/>
          <a:stretch>
            <a:fillRect/>
          </a:stretch>
        </p:blipFill>
        <p:spPr>
          <a:xfrm>
            <a:off x="1331913" y="3938588"/>
            <a:ext cx="2289175" cy="2187575"/>
          </a:xfrm>
          <a:noFill/>
        </p:spPr>
      </p:pic>
      <p:pic>
        <p:nvPicPr>
          <p:cNvPr id="209925" name="Picture 10" descr="C:\Zar - Kinder\Wendy-vom-Annenhof-----t9A1WiKRrGWW-RUMBWDmnIu_FoazghvsxUyKJQzCnnk,.gif.jpg"/>
          <p:cNvPicPr>
            <a:picLocks noGrp="1" noChangeAspect="1" noChangeArrowheads="1"/>
          </p:cNvPicPr>
          <p:nvPr>
            <p:ph sz="quarter" idx="1"/>
          </p:nvPr>
        </p:nvPicPr>
        <p:blipFill>
          <a:blip r:embed="rId4" cstate="print"/>
          <a:srcRect/>
          <a:stretch>
            <a:fillRect/>
          </a:stretch>
        </p:blipFill>
        <p:spPr>
          <a:xfrm>
            <a:off x="1747838" y="1600200"/>
            <a:ext cx="1457325" cy="2185988"/>
          </a:xfrm>
          <a:noFill/>
        </p:spPr>
      </p:pic>
      <p:pic>
        <p:nvPicPr>
          <p:cNvPr id="209926" name="Picture 11" descr="C:\Zar - Kinder\Troyen%27s-%D6ykk%E4ri-----2KnN4UueC9otlvT75Oyi_-d_PdnSUNQwmJMtR7XHbL8,.gif.jpg"/>
          <p:cNvPicPr>
            <a:picLocks noGrp="1" noChangeAspect="1" noChangeArrowheads="1"/>
          </p:cNvPicPr>
          <p:nvPr>
            <p:ph sz="quarter" idx="2"/>
          </p:nvPr>
        </p:nvPicPr>
        <p:blipFill>
          <a:blip r:embed="rId5" cstate="print"/>
          <a:srcRect/>
          <a:stretch>
            <a:fillRect/>
          </a:stretch>
        </p:blipFill>
        <p:spPr>
          <a:xfrm>
            <a:off x="5026025" y="1600200"/>
            <a:ext cx="3282950" cy="2185988"/>
          </a:xfrm>
          <a:noFill/>
        </p:spPr>
      </p:pic>
      <p:sp>
        <p:nvSpPr>
          <p:cNvPr id="7" name="Foliennummernplatzhalter 6"/>
          <p:cNvSpPr>
            <a:spLocks noGrp="1"/>
          </p:cNvSpPr>
          <p:nvPr>
            <p:ph type="sldNum" sz="quarter" idx="12"/>
          </p:nvPr>
        </p:nvSpPr>
        <p:spPr/>
        <p:txBody>
          <a:bodyPr/>
          <a:lstStyle/>
          <a:p>
            <a:pPr>
              <a:defRPr/>
            </a:pPr>
            <a:fld id="{C442A147-C397-4E53-95AB-7AA7BE857689}" type="slidenum">
              <a:rPr lang="de-DE" smtClean="0"/>
              <a:pPr>
                <a:defRPr/>
              </a:pPr>
              <a:t>40</a:t>
            </a:fld>
            <a:endParaRPr lang="de-DE"/>
          </a:p>
        </p:txBody>
      </p:sp>
      <p:sp>
        <p:nvSpPr>
          <p:cNvPr id="8" name="Fußzeilenplatzhalter 7"/>
          <p:cNvSpPr>
            <a:spLocks noGrp="1"/>
          </p:cNvSpPr>
          <p:nvPr>
            <p:ph type="ftr" sz="quarter" idx="11"/>
          </p:nvPr>
        </p:nvSpPr>
        <p:spPr/>
        <p:txBody>
          <a:bodyPr/>
          <a:lstStyle/>
          <a:p>
            <a:pPr>
              <a:defRPr/>
            </a:pPr>
            <a:r>
              <a:rPr lang="de-DE" smtClean="0"/>
              <a:t>Diegel</a:t>
            </a:r>
            <a:endParaRPr lang="de-DE"/>
          </a:p>
        </p:txBody>
      </p:sp>
    </p:spTree>
    <p:extLst>
      <p:ext uri="{BB962C8B-B14F-4D97-AF65-F5344CB8AC3E}">
        <p14:creationId xmlns:p14="http://schemas.microsoft.com/office/powerpoint/2010/main" val="2881119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subTitle" idx="1"/>
          </p:nvPr>
        </p:nvSpPr>
        <p:spPr>
          <a:xfrm>
            <a:off x="304800" y="476672"/>
            <a:ext cx="8458200" cy="5314528"/>
          </a:xfrm>
        </p:spPr>
        <p:txBody>
          <a:bodyPr lIns="92075" tIns="46038" rIns="92075" bIns="46038">
            <a:normAutofit/>
          </a:bodyPr>
          <a:lstStyle/>
          <a:p>
            <a:pPr eaLnBrk="1" hangingPunct="1"/>
            <a:r>
              <a:rPr lang="de-DE" b="1" dirty="0" smtClean="0">
                <a:solidFill>
                  <a:srgbClr val="FF0000"/>
                </a:solidFill>
                <a:ea typeface="ＭＳ Ｐゴシック" pitchFamily="34" charset="-128"/>
              </a:rPr>
              <a:t>Die Beurteilung des Schutzdienstes ist für die </a:t>
            </a:r>
            <a:r>
              <a:rPr lang="de-DE" b="1" u="sng" dirty="0" smtClean="0">
                <a:solidFill>
                  <a:srgbClr val="FF0000"/>
                </a:solidFill>
                <a:ea typeface="ＭＳ Ｐゴシック" pitchFamily="34" charset="-128"/>
              </a:rPr>
              <a:t>Zuchtselektion </a:t>
            </a:r>
          </a:p>
          <a:p>
            <a:pPr eaLnBrk="1" hangingPunct="1"/>
            <a:r>
              <a:rPr lang="de-DE" b="1" u="sng" dirty="0" smtClean="0">
                <a:solidFill>
                  <a:srgbClr val="FF0000"/>
                </a:solidFill>
                <a:ea typeface="ＭＳ Ｐゴシック" pitchFamily="34" charset="-128"/>
              </a:rPr>
              <a:t>des Gebrauchshundes </a:t>
            </a:r>
            <a:r>
              <a:rPr lang="de-DE" b="1" dirty="0" smtClean="0">
                <a:solidFill>
                  <a:srgbClr val="FF0000"/>
                </a:solidFill>
                <a:ea typeface="ＭＳ Ｐゴシック" pitchFamily="34" charset="-128"/>
              </a:rPr>
              <a:t>von herausragender Bedeutung!!!</a:t>
            </a:r>
          </a:p>
          <a:p>
            <a:pPr eaLnBrk="1" hangingPunct="1"/>
            <a:endParaRPr lang="de-DE" b="1" dirty="0" smtClean="0">
              <a:solidFill>
                <a:srgbClr val="FF0000"/>
              </a:solidFill>
              <a:ea typeface="ＭＳ Ｐゴシック" pitchFamily="34" charset="-128"/>
            </a:endParaRPr>
          </a:p>
          <a:p>
            <a:pPr eaLnBrk="1" hangingPunct="1"/>
            <a:r>
              <a:rPr lang="de-DE" b="1" dirty="0" smtClean="0">
                <a:solidFill>
                  <a:srgbClr val="FF0000"/>
                </a:solidFill>
                <a:ea typeface="ＭＳ Ｐゴシック" pitchFamily="34" charset="-128"/>
              </a:rPr>
              <a:t>The </a:t>
            </a:r>
            <a:r>
              <a:rPr lang="de-DE" b="1" dirty="0" err="1" smtClean="0">
                <a:solidFill>
                  <a:srgbClr val="FF0000"/>
                </a:solidFill>
                <a:ea typeface="ＭＳ Ｐゴシック" pitchFamily="34" charset="-128"/>
              </a:rPr>
              <a:t>evaluation</a:t>
            </a:r>
            <a:r>
              <a:rPr lang="de-DE" b="1" dirty="0" smtClean="0">
                <a:solidFill>
                  <a:srgbClr val="FF0000"/>
                </a:solidFill>
                <a:ea typeface="ＭＳ Ｐゴシック" pitchFamily="34" charset="-128"/>
              </a:rPr>
              <a:t> in </a:t>
            </a:r>
            <a:r>
              <a:rPr lang="de-DE" b="1" dirty="0" err="1" smtClean="0">
                <a:solidFill>
                  <a:srgbClr val="FF0000"/>
                </a:solidFill>
                <a:ea typeface="ＭＳ Ｐゴシック" pitchFamily="34" charset="-128"/>
              </a:rPr>
              <a:t>the</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Protection</a:t>
            </a:r>
            <a:r>
              <a:rPr lang="de-DE" b="1" dirty="0" smtClean="0">
                <a:solidFill>
                  <a:srgbClr val="FF0000"/>
                </a:solidFill>
                <a:ea typeface="ＭＳ Ｐゴシック" pitchFamily="34" charset="-128"/>
              </a:rPr>
              <a:t> Phase </a:t>
            </a:r>
            <a:r>
              <a:rPr lang="de-DE" b="1" dirty="0" err="1" smtClean="0">
                <a:solidFill>
                  <a:srgbClr val="FF0000"/>
                </a:solidFill>
                <a:ea typeface="ＭＳ Ｐゴシック" pitchFamily="34" charset="-128"/>
              </a:rPr>
              <a:t>is</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critically</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important</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for</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the</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selection</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of</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working</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dogs</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with</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outstanding</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characteristics</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for</a:t>
            </a:r>
            <a:r>
              <a:rPr lang="de-DE" b="1" dirty="0" smtClean="0">
                <a:solidFill>
                  <a:srgbClr val="FF0000"/>
                </a:solidFill>
                <a:ea typeface="ＭＳ Ｐゴシック" pitchFamily="34" charset="-128"/>
              </a:rPr>
              <a:t> </a:t>
            </a:r>
            <a:r>
              <a:rPr lang="de-DE" b="1" dirty="0" err="1" smtClean="0">
                <a:solidFill>
                  <a:srgbClr val="FF0000"/>
                </a:solidFill>
                <a:ea typeface="ＭＳ Ｐゴシック" pitchFamily="34" charset="-128"/>
              </a:rPr>
              <a:t>breeding</a:t>
            </a:r>
            <a:r>
              <a:rPr lang="de-DE" b="1" dirty="0" smtClean="0">
                <a:solidFill>
                  <a:srgbClr val="FF0000"/>
                </a:solidFill>
                <a:ea typeface="ＭＳ Ｐゴシック" pitchFamily="34" charset="-128"/>
              </a:rPr>
              <a:t> !!!</a:t>
            </a:r>
          </a:p>
        </p:txBody>
      </p:sp>
      <p:sp>
        <p:nvSpPr>
          <p:cNvPr id="4" name="Foliennummernplatzhalter 3"/>
          <p:cNvSpPr>
            <a:spLocks noGrp="1"/>
          </p:cNvSpPr>
          <p:nvPr>
            <p:ph type="sldNum" sz="quarter" idx="12"/>
          </p:nvPr>
        </p:nvSpPr>
        <p:spPr/>
        <p:txBody>
          <a:bodyPr/>
          <a:lstStyle/>
          <a:p>
            <a:fld id="{42060E1C-7F94-48ED-A1E2-7080F3AD8941}" type="slidenum">
              <a:rPr lang="de-DE" smtClean="0"/>
              <a:pPr/>
              <a:t>41</a:t>
            </a:fld>
            <a:endParaRPr lang="de-DE"/>
          </a:p>
        </p:txBody>
      </p:sp>
      <p:sp>
        <p:nvSpPr>
          <p:cNvPr id="5" name="Fußzeilenplatzhalter 4"/>
          <p:cNvSpPr>
            <a:spLocks noGrp="1"/>
          </p:cNvSpPr>
          <p:nvPr>
            <p:ph type="ftr" sz="quarter" idx="11"/>
          </p:nvPr>
        </p:nvSpPr>
        <p:spPr/>
        <p:txBody>
          <a:bodyPr/>
          <a:lstStyle/>
          <a:p>
            <a:r>
              <a:rPr lang="de-DE" dirty="0" smtClean="0"/>
              <a:t>Diegel</a:t>
            </a:r>
            <a:endParaRPr lang="de-DE" dirty="0"/>
          </a:p>
        </p:txBody>
      </p:sp>
    </p:spTree>
    <p:extLst>
      <p:ext uri="{BB962C8B-B14F-4D97-AF65-F5344CB8AC3E}">
        <p14:creationId xmlns:p14="http://schemas.microsoft.com/office/powerpoint/2010/main" val="18419776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5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395536" y="260648"/>
            <a:ext cx="8610600" cy="1052513"/>
          </a:xfrm>
        </p:spPr>
        <p:txBody>
          <a:bodyPr lIns="92075" tIns="46038" rIns="92075" bIns="46038" anchor="b">
            <a:normAutofit/>
          </a:bodyPr>
          <a:lstStyle/>
          <a:p>
            <a:pPr eaLnBrk="1" hangingPunct="1"/>
            <a:r>
              <a:rPr lang="de-DE" sz="2400" dirty="0" smtClean="0">
                <a:ea typeface="ＭＳ Ｐゴシック" pitchFamily="34" charset="-128"/>
              </a:rPr>
              <a:t>Prüfelemente für die Beurteilung des Schutzdienstes</a:t>
            </a:r>
            <a:br>
              <a:rPr lang="de-DE" sz="2400" dirty="0" smtClean="0">
                <a:ea typeface="ＭＳ Ｐゴシック" pitchFamily="34" charset="-128"/>
              </a:rPr>
            </a:br>
            <a:r>
              <a:rPr lang="de-DE" sz="2400" dirty="0" err="1" smtClean="0">
                <a:ea typeface="ＭＳ Ｐゴシック" pitchFamily="34" charset="-128"/>
              </a:rPr>
              <a:t>Assessment</a:t>
            </a:r>
            <a:r>
              <a:rPr lang="de-DE" sz="2400" dirty="0" smtClean="0">
                <a:ea typeface="ＭＳ Ｐゴシック" pitchFamily="34" charset="-128"/>
              </a:rPr>
              <a:t> </a:t>
            </a:r>
            <a:r>
              <a:rPr lang="de-DE" sz="2400" dirty="0" err="1" smtClean="0">
                <a:ea typeface="ＭＳ Ｐゴシック" pitchFamily="34" charset="-128"/>
              </a:rPr>
              <a:t>criteria</a:t>
            </a:r>
            <a:r>
              <a:rPr lang="de-DE" sz="2400" dirty="0" smtClean="0">
                <a:ea typeface="ＭＳ Ｐゴシック" pitchFamily="34" charset="-128"/>
              </a:rPr>
              <a:t> </a:t>
            </a:r>
            <a:r>
              <a:rPr lang="de-DE" sz="2400" dirty="0" err="1" smtClean="0">
                <a:ea typeface="ＭＳ Ｐゴシック" pitchFamily="34" charset="-128"/>
              </a:rPr>
              <a:t>of</a:t>
            </a:r>
            <a:r>
              <a:rPr lang="de-DE" sz="2400" dirty="0" smtClean="0">
                <a:ea typeface="ＭＳ Ｐゴシック" pitchFamily="34" charset="-128"/>
              </a:rPr>
              <a:t> </a:t>
            </a:r>
            <a:r>
              <a:rPr lang="de-DE" sz="2400" dirty="0" err="1" smtClean="0">
                <a:ea typeface="ＭＳ Ｐゴシック" pitchFamily="34" charset="-128"/>
              </a:rPr>
              <a:t>the</a:t>
            </a:r>
            <a:r>
              <a:rPr lang="de-DE" sz="2400" dirty="0" smtClean="0">
                <a:ea typeface="ＭＳ Ｐゴシック" pitchFamily="34" charset="-128"/>
              </a:rPr>
              <a:t> </a:t>
            </a:r>
            <a:r>
              <a:rPr lang="de-DE" sz="2400" dirty="0" err="1" smtClean="0">
                <a:ea typeface="ＭＳ Ｐゴシック" pitchFamily="34" charset="-128"/>
              </a:rPr>
              <a:t>dogs</a:t>
            </a:r>
            <a:r>
              <a:rPr lang="de-DE" sz="2400" dirty="0" smtClean="0">
                <a:ea typeface="ＭＳ Ｐゴシック" pitchFamily="34" charset="-128"/>
              </a:rPr>
              <a:t> </a:t>
            </a:r>
            <a:r>
              <a:rPr lang="de-DE" sz="2400" dirty="0" err="1" smtClean="0">
                <a:ea typeface="ＭＳ Ｐゴシック" pitchFamily="34" charset="-128"/>
              </a:rPr>
              <a:t>behavior</a:t>
            </a:r>
            <a:r>
              <a:rPr lang="de-DE" sz="2400" dirty="0" smtClean="0">
                <a:ea typeface="ＭＳ Ｐゴシック" pitchFamily="34" charset="-128"/>
              </a:rPr>
              <a:t> in </a:t>
            </a:r>
            <a:r>
              <a:rPr lang="de-DE" sz="2400" dirty="0" err="1" smtClean="0">
                <a:ea typeface="ＭＳ Ｐゴシック" pitchFamily="34" charset="-128"/>
              </a:rPr>
              <a:t>protection</a:t>
            </a:r>
            <a:r>
              <a:rPr lang="de-DE" sz="2400" dirty="0" smtClean="0">
                <a:ea typeface="ＭＳ Ｐゴシック" pitchFamily="34" charset="-128"/>
              </a:rPr>
              <a:t> </a:t>
            </a:r>
            <a:r>
              <a:rPr lang="de-DE" sz="2400" dirty="0" err="1" smtClean="0">
                <a:ea typeface="ＭＳ Ｐゴシック" pitchFamily="34" charset="-128"/>
              </a:rPr>
              <a:t>work</a:t>
            </a:r>
            <a:endParaRPr lang="de-DE" sz="2400" b="1" u="sng" dirty="0" smtClean="0">
              <a:ea typeface="ＭＳ Ｐゴシック" pitchFamily="34" charset="-128"/>
            </a:endParaRPr>
          </a:p>
        </p:txBody>
      </p:sp>
      <p:sp>
        <p:nvSpPr>
          <p:cNvPr id="173059" name="Rectangle 3"/>
          <p:cNvSpPr>
            <a:spLocks noGrp="1" noChangeArrowheads="1"/>
          </p:cNvSpPr>
          <p:nvPr>
            <p:ph type="subTitle" idx="1"/>
          </p:nvPr>
        </p:nvSpPr>
        <p:spPr>
          <a:xfrm>
            <a:off x="251520" y="1340768"/>
            <a:ext cx="8663880" cy="5517232"/>
          </a:xfrm>
        </p:spPr>
        <p:txBody>
          <a:bodyPr lIns="92075" tIns="46038" rIns="92075" bIns="46038">
            <a:normAutofit/>
          </a:bodyPr>
          <a:lstStyle/>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Triebverhalten (</a:t>
            </a:r>
            <a:r>
              <a:rPr lang="de-DE" sz="2800" dirty="0" err="1" smtClean="0">
                <a:solidFill>
                  <a:schemeClr val="tx1"/>
                </a:solidFill>
                <a:ea typeface="ＭＳ Ｐゴシック" pitchFamily="34" charset="-128"/>
              </a:rPr>
              <a:t>balance</a:t>
            </a:r>
            <a:r>
              <a:rPr lang="de-DE" sz="2800" dirty="0" smtClean="0">
                <a:solidFill>
                  <a:schemeClr val="tx1"/>
                </a:solidFill>
                <a:ea typeface="ＭＳ Ｐゴシック" pitchFamily="34" charset="-128"/>
              </a:rPr>
              <a:t> </a:t>
            </a:r>
            <a:r>
              <a:rPr lang="de-DE" sz="2800" dirty="0" err="1" smtClean="0">
                <a:solidFill>
                  <a:schemeClr val="tx1"/>
                </a:solidFill>
                <a:ea typeface="ＭＳ Ｐゴシック" pitchFamily="34" charset="-128"/>
              </a:rPr>
              <a:t>of</a:t>
            </a:r>
            <a:r>
              <a:rPr lang="de-DE" sz="2800" dirty="0" smtClean="0">
                <a:solidFill>
                  <a:schemeClr val="tx1"/>
                </a:solidFill>
                <a:ea typeface="ＭＳ Ｐゴシック" pitchFamily="34" charset="-128"/>
              </a:rPr>
              <a:t> </a:t>
            </a:r>
            <a:r>
              <a:rPr lang="de-DE" sz="2800" dirty="0" err="1" smtClean="0">
                <a:solidFill>
                  <a:schemeClr val="tx1"/>
                </a:solidFill>
                <a:ea typeface="ＭＳ Ｐゴシック" pitchFamily="34" charset="-128"/>
              </a:rPr>
              <a:t>drives</a:t>
            </a:r>
            <a:r>
              <a:rPr lang="de-DE" sz="2800" dirty="0" smtClean="0">
                <a:solidFill>
                  <a:schemeClr val="tx1"/>
                </a:solidFill>
                <a:ea typeface="ＭＳ Ｐゴシック" pitchFamily="34" charset="-128"/>
              </a:rPr>
              <a:t>)</a:t>
            </a:r>
          </a:p>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Nervenfestigkeit (nerve </a:t>
            </a:r>
            <a:r>
              <a:rPr lang="de-DE" sz="2800" dirty="0" err="1" smtClean="0">
                <a:solidFill>
                  <a:schemeClr val="tx1"/>
                </a:solidFill>
                <a:ea typeface="ＭＳ Ｐゴシック" pitchFamily="34" charset="-128"/>
              </a:rPr>
              <a:t>steadfastness</a:t>
            </a:r>
            <a:r>
              <a:rPr lang="de-DE" sz="2800" dirty="0" smtClean="0">
                <a:solidFill>
                  <a:schemeClr val="tx1"/>
                </a:solidFill>
                <a:ea typeface="ＭＳ Ｐゴシック" pitchFamily="34" charset="-128"/>
              </a:rPr>
              <a:t>)</a:t>
            </a:r>
          </a:p>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Selbstsicherheit (</a:t>
            </a:r>
            <a:r>
              <a:rPr lang="de-DE" sz="2800" dirty="0" err="1" smtClean="0">
                <a:solidFill>
                  <a:schemeClr val="tx1"/>
                </a:solidFill>
                <a:ea typeface="ＭＳ Ｐゴシック" pitchFamily="34" charset="-128"/>
              </a:rPr>
              <a:t>self</a:t>
            </a:r>
            <a:r>
              <a:rPr lang="de-DE" sz="2800" dirty="0" smtClean="0">
                <a:solidFill>
                  <a:schemeClr val="tx1"/>
                </a:solidFill>
                <a:ea typeface="ＭＳ Ｐゴシック" pitchFamily="34" charset="-128"/>
              </a:rPr>
              <a:t> </a:t>
            </a:r>
            <a:r>
              <a:rPr lang="de-DE" sz="2800" dirty="0" err="1" smtClean="0">
                <a:solidFill>
                  <a:schemeClr val="tx1"/>
                </a:solidFill>
                <a:ea typeface="ＭＳ Ｐゴシック" pitchFamily="34" charset="-128"/>
              </a:rPr>
              <a:t>confidence</a:t>
            </a:r>
            <a:r>
              <a:rPr lang="de-DE" sz="2800" dirty="0" smtClean="0">
                <a:solidFill>
                  <a:schemeClr val="tx1"/>
                </a:solidFill>
                <a:ea typeface="ＭＳ Ｐゴシック" pitchFamily="34" charset="-128"/>
              </a:rPr>
              <a:t>)</a:t>
            </a:r>
          </a:p>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Belastbarkeit  (</a:t>
            </a:r>
            <a:r>
              <a:rPr lang="de-DE" sz="2800" dirty="0" err="1" smtClean="0">
                <a:solidFill>
                  <a:schemeClr val="tx1"/>
                </a:solidFill>
                <a:ea typeface="ＭＳ Ｐゴシック" pitchFamily="34" charset="-128"/>
              </a:rPr>
              <a:t>ability</a:t>
            </a:r>
            <a:r>
              <a:rPr lang="de-DE" sz="2800" dirty="0" smtClean="0">
                <a:solidFill>
                  <a:schemeClr val="tx1"/>
                </a:solidFill>
                <a:ea typeface="ＭＳ Ｐゴシック" pitchFamily="34" charset="-128"/>
              </a:rPr>
              <a:t> </a:t>
            </a:r>
            <a:r>
              <a:rPr lang="de-DE" sz="2800" dirty="0" err="1" smtClean="0">
                <a:solidFill>
                  <a:schemeClr val="tx1"/>
                </a:solidFill>
                <a:ea typeface="ＭＳ Ｐゴシック" pitchFamily="34" charset="-128"/>
              </a:rPr>
              <a:t>to</a:t>
            </a:r>
            <a:r>
              <a:rPr lang="de-DE" sz="2800" dirty="0" smtClean="0">
                <a:solidFill>
                  <a:schemeClr val="tx1"/>
                </a:solidFill>
                <a:ea typeface="ＭＳ Ｐゴシック" pitchFamily="34" charset="-128"/>
              </a:rPr>
              <a:t> </a:t>
            </a:r>
            <a:r>
              <a:rPr lang="de-DE" sz="2800" dirty="0" err="1" smtClean="0">
                <a:solidFill>
                  <a:schemeClr val="tx1"/>
                </a:solidFill>
                <a:ea typeface="ＭＳ Ｐゴシック" pitchFamily="34" charset="-128"/>
              </a:rPr>
              <a:t>take</a:t>
            </a:r>
            <a:r>
              <a:rPr lang="de-DE" sz="2800" dirty="0" smtClean="0">
                <a:solidFill>
                  <a:schemeClr val="tx1"/>
                </a:solidFill>
                <a:ea typeface="ＭＳ Ｐゴシック" pitchFamily="34" charset="-128"/>
              </a:rPr>
              <a:t> stress)</a:t>
            </a:r>
          </a:p>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Dominanz  (</a:t>
            </a:r>
            <a:r>
              <a:rPr lang="de-DE" sz="2800" dirty="0" err="1" smtClean="0">
                <a:solidFill>
                  <a:schemeClr val="tx1"/>
                </a:solidFill>
                <a:ea typeface="ＭＳ Ｐゴシック" pitchFamily="34" charset="-128"/>
              </a:rPr>
              <a:t>dominance</a:t>
            </a:r>
            <a:r>
              <a:rPr lang="de-DE" sz="2800" dirty="0" smtClean="0">
                <a:solidFill>
                  <a:schemeClr val="tx1"/>
                </a:solidFill>
                <a:ea typeface="ＭＳ Ｐゴシック" pitchFamily="34" charset="-128"/>
              </a:rPr>
              <a:t>)</a:t>
            </a:r>
          </a:p>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Natürliches, </a:t>
            </a:r>
            <a:r>
              <a:rPr lang="de-DE" sz="2800" u="sng" dirty="0" smtClean="0">
                <a:solidFill>
                  <a:schemeClr val="tx1"/>
                </a:solidFill>
                <a:ea typeface="ＭＳ Ｐゴシック" pitchFamily="34" charset="-128"/>
              </a:rPr>
              <a:t>kontrolliertes</a:t>
            </a:r>
            <a:r>
              <a:rPr lang="de-DE" sz="2800" dirty="0" smtClean="0">
                <a:solidFill>
                  <a:schemeClr val="tx1"/>
                </a:solidFill>
                <a:ea typeface="ＭＳ Ｐゴシック" pitchFamily="34" charset="-128"/>
              </a:rPr>
              <a:t> Aggressionsverhalten (</a:t>
            </a:r>
            <a:r>
              <a:rPr lang="de-DE" sz="2800" dirty="0" err="1" smtClean="0">
                <a:solidFill>
                  <a:schemeClr val="tx1"/>
                </a:solidFill>
                <a:ea typeface="ＭＳ Ｐゴシック" pitchFamily="34" charset="-128"/>
              </a:rPr>
              <a:t>aggression</a:t>
            </a:r>
            <a:r>
              <a:rPr lang="de-DE" sz="2800" dirty="0" smtClean="0">
                <a:solidFill>
                  <a:schemeClr val="tx1"/>
                </a:solidFill>
                <a:ea typeface="ＭＳ Ｐゴシック" pitchFamily="34" charset="-128"/>
              </a:rPr>
              <a:t> </a:t>
            </a:r>
            <a:r>
              <a:rPr lang="de-DE" sz="2800" dirty="0" err="1" smtClean="0">
                <a:solidFill>
                  <a:schemeClr val="tx1"/>
                </a:solidFill>
                <a:ea typeface="ＭＳ Ｐゴシック" pitchFamily="34" charset="-128"/>
              </a:rPr>
              <a:t>behavior</a:t>
            </a:r>
            <a:r>
              <a:rPr lang="de-DE" sz="2800" dirty="0" smtClean="0">
                <a:solidFill>
                  <a:schemeClr val="tx1"/>
                </a:solidFill>
                <a:ea typeface="ＭＳ Ｐゴシック" pitchFamily="34" charset="-128"/>
              </a:rPr>
              <a:t>)</a:t>
            </a:r>
          </a:p>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Führigkeit (</a:t>
            </a:r>
            <a:r>
              <a:rPr lang="de-DE" sz="2800" dirty="0" err="1" smtClean="0">
                <a:solidFill>
                  <a:schemeClr val="tx1"/>
                </a:solidFill>
                <a:ea typeface="ＭＳ Ｐゴシック" pitchFamily="34" charset="-128"/>
              </a:rPr>
              <a:t>guidability</a:t>
            </a:r>
            <a:r>
              <a:rPr lang="de-DE" sz="2800" dirty="0" smtClean="0">
                <a:solidFill>
                  <a:schemeClr val="tx1"/>
                </a:solidFill>
                <a:ea typeface="ＭＳ Ｐゴシック" pitchFamily="34" charset="-128"/>
              </a:rPr>
              <a:t>)(Zusammenspiel Führer/Hund, Unterordnungsbereiche, HZ - Annahme)</a:t>
            </a:r>
          </a:p>
          <a:p>
            <a:pPr marL="373063" indent="-373063" algn="l" defTabSz="995363" eaLnBrk="1" hangingPunct="1">
              <a:lnSpc>
                <a:spcPct val="90000"/>
              </a:lnSpc>
              <a:buFontTx/>
              <a:buChar char="•"/>
            </a:pPr>
            <a:r>
              <a:rPr lang="de-DE" sz="2800" dirty="0" smtClean="0">
                <a:solidFill>
                  <a:schemeClr val="tx1"/>
                </a:solidFill>
                <a:ea typeface="ＭＳ Ｐゴシック" pitchFamily="34" charset="-128"/>
              </a:rPr>
              <a:t>Physische und psychische Verfassung (</a:t>
            </a:r>
            <a:r>
              <a:rPr lang="de-DE" sz="2800" dirty="0" err="1" smtClean="0">
                <a:solidFill>
                  <a:schemeClr val="tx1"/>
                </a:solidFill>
                <a:ea typeface="ＭＳ Ｐゴシック" pitchFamily="34" charset="-128"/>
              </a:rPr>
              <a:t>constitution</a:t>
            </a:r>
            <a:r>
              <a:rPr lang="de-DE" sz="2800" dirty="0" smtClean="0">
                <a:solidFill>
                  <a:schemeClr val="tx1"/>
                </a:solidFill>
                <a:ea typeface="ＭＳ Ｐゴシック" pitchFamily="34" charset="-128"/>
              </a:rPr>
              <a:t>) der Helfer im Schutzdienst</a:t>
            </a:r>
          </a:p>
        </p:txBody>
      </p:sp>
      <p:sp>
        <p:nvSpPr>
          <p:cNvPr id="212996" name="Text Box 4"/>
          <p:cNvSpPr txBox="1">
            <a:spLocks noChangeArrowheads="1"/>
          </p:cNvSpPr>
          <p:nvPr/>
        </p:nvSpPr>
        <p:spPr bwMode="auto">
          <a:xfrm>
            <a:off x="8458200" y="6553200"/>
            <a:ext cx="685800" cy="274638"/>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de-DE" sz="1200">
                <a:solidFill>
                  <a:srgbClr val="008000"/>
                </a:solidFill>
                <a:latin typeface="Times New Roman" pitchFamily="18" charset="0"/>
              </a:rPr>
              <a:t>Diegel</a:t>
            </a:r>
          </a:p>
        </p:txBody>
      </p:sp>
      <p:sp>
        <p:nvSpPr>
          <p:cNvPr id="5" name="Foliennummernplatzhalter 4"/>
          <p:cNvSpPr>
            <a:spLocks noGrp="1"/>
          </p:cNvSpPr>
          <p:nvPr>
            <p:ph type="sldNum" sz="quarter" idx="12"/>
          </p:nvPr>
        </p:nvSpPr>
        <p:spPr/>
        <p:txBody>
          <a:bodyPr/>
          <a:lstStyle/>
          <a:p>
            <a:fld id="{42060E1C-7F94-48ED-A1E2-7080F3AD8941}" type="slidenum">
              <a:rPr lang="de-DE" smtClean="0"/>
              <a:pPr/>
              <a:t>42</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95290324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fade">
                                      <p:cBhvr>
                                        <p:cTn id="7" dur="500"/>
                                        <p:tgtEl>
                                          <p:spTgt spid="17305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3059">
                                            <p:txEl>
                                              <p:pRg st="0" end="0"/>
                                            </p:txEl>
                                          </p:spTgt>
                                        </p:tgtEl>
                                        <p:attrNameLst>
                                          <p:attrName>style.visibility</p:attrName>
                                        </p:attrNameLst>
                                      </p:cBhvr>
                                      <p:to>
                                        <p:strVal val="visible"/>
                                      </p:to>
                                    </p:set>
                                    <p:animEffect transition="in" filter="fade">
                                      <p:cBhvr>
                                        <p:cTn id="11" dur="500"/>
                                        <p:tgtEl>
                                          <p:spTgt spid="17305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3059">
                                            <p:txEl>
                                              <p:pRg st="1" end="1"/>
                                            </p:txEl>
                                          </p:spTgt>
                                        </p:tgtEl>
                                        <p:attrNameLst>
                                          <p:attrName>style.visibility</p:attrName>
                                        </p:attrNameLst>
                                      </p:cBhvr>
                                      <p:to>
                                        <p:strVal val="visible"/>
                                      </p:to>
                                    </p:set>
                                    <p:animEffect transition="in" filter="fade">
                                      <p:cBhvr>
                                        <p:cTn id="14" dur="500"/>
                                        <p:tgtEl>
                                          <p:spTgt spid="17305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fade">
                                      <p:cBhvr>
                                        <p:cTn id="17" dur="500"/>
                                        <p:tgtEl>
                                          <p:spTgt spid="17305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3059">
                                            <p:txEl>
                                              <p:pRg st="3" end="3"/>
                                            </p:txEl>
                                          </p:spTgt>
                                        </p:tgtEl>
                                        <p:attrNameLst>
                                          <p:attrName>style.visibility</p:attrName>
                                        </p:attrNameLst>
                                      </p:cBhvr>
                                      <p:to>
                                        <p:strVal val="visible"/>
                                      </p:to>
                                    </p:set>
                                    <p:animEffect transition="in" filter="fade">
                                      <p:cBhvr>
                                        <p:cTn id="20" dur="500"/>
                                        <p:tgtEl>
                                          <p:spTgt spid="17305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3059">
                                            <p:txEl>
                                              <p:pRg st="4" end="4"/>
                                            </p:txEl>
                                          </p:spTgt>
                                        </p:tgtEl>
                                        <p:attrNameLst>
                                          <p:attrName>style.visibility</p:attrName>
                                        </p:attrNameLst>
                                      </p:cBhvr>
                                      <p:to>
                                        <p:strVal val="visible"/>
                                      </p:to>
                                    </p:set>
                                    <p:animEffect transition="in" filter="fade">
                                      <p:cBhvr>
                                        <p:cTn id="25" dur="500"/>
                                        <p:tgtEl>
                                          <p:spTgt spid="17305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3059">
                                            <p:txEl>
                                              <p:pRg st="5" end="5"/>
                                            </p:txEl>
                                          </p:spTgt>
                                        </p:tgtEl>
                                        <p:attrNameLst>
                                          <p:attrName>style.visibility</p:attrName>
                                        </p:attrNameLst>
                                      </p:cBhvr>
                                      <p:to>
                                        <p:strVal val="visible"/>
                                      </p:to>
                                    </p:set>
                                    <p:animEffect transition="in" filter="fade">
                                      <p:cBhvr>
                                        <p:cTn id="28" dur="500"/>
                                        <p:tgtEl>
                                          <p:spTgt spid="173059">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3059">
                                            <p:txEl>
                                              <p:pRg st="6" end="6"/>
                                            </p:txEl>
                                          </p:spTgt>
                                        </p:tgtEl>
                                        <p:attrNameLst>
                                          <p:attrName>style.visibility</p:attrName>
                                        </p:attrNameLst>
                                      </p:cBhvr>
                                      <p:to>
                                        <p:strVal val="visible"/>
                                      </p:to>
                                    </p:set>
                                    <p:animEffect transition="in" filter="fade">
                                      <p:cBhvr>
                                        <p:cTn id="31" dur="500"/>
                                        <p:tgtEl>
                                          <p:spTgt spid="173059">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3059">
                                            <p:txEl>
                                              <p:pRg st="7" end="7"/>
                                            </p:txEl>
                                          </p:spTgt>
                                        </p:tgtEl>
                                        <p:attrNameLst>
                                          <p:attrName>style.visibility</p:attrName>
                                        </p:attrNameLst>
                                      </p:cBhvr>
                                      <p:to>
                                        <p:strVal val="visible"/>
                                      </p:to>
                                    </p:set>
                                    <p:animEffect transition="in" filter="fade">
                                      <p:cBhvr>
                                        <p:cTn id="34" dur="500"/>
                                        <p:tgtEl>
                                          <p:spTgt spid="173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P spid="17305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686800" cy="980728"/>
          </a:xfrm>
        </p:spPr>
        <p:txBody>
          <a:bodyPr>
            <a:normAutofit/>
          </a:bodyPr>
          <a:lstStyle/>
          <a:p>
            <a:pPr>
              <a:defRPr/>
            </a:pPr>
            <a:r>
              <a:rPr lang="en-US" sz="3200" b="1" u="sng" dirty="0" err="1" smtClean="0">
                <a:effectLst>
                  <a:outerShdw blurRad="38100" dist="38100" dir="2700000" algn="tl">
                    <a:srgbClr val="FFFFFF"/>
                  </a:outerShdw>
                </a:effectLst>
                <a:ea typeface="ＭＳ Ｐゴシック" pitchFamily="34" charset="-128"/>
                <a:cs typeface="Arial" pitchFamily="34" charset="0"/>
              </a:rPr>
              <a:t>Prüfelement</a:t>
            </a:r>
            <a:r>
              <a:rPr lang="en-US" sz="3200" b="1" u="sng" dirty="0" smtClean="0">
                <a:effectLst>
                  <a:outerShdw blurRad="38100" dist="38100" dir="2700000" algn="tl">
                    <a:srgbClr val="FFFFFF"/>
                  </a:outerShdw>
                </a:effectLst>
                <a:ea typeface="ＭＳ Ｐゴシック" pitchFamily="34" charset="-128"/>
                <a:cs typeface="Arial" pitchFamily="34" charset="0"/>
              </a:rPr>
              <a:t>: </a:t>
            </a:r>
            <a:r>
              <a:rPr lang="en-US" sz="3200" b="1" u="sng" dirty="0" err="1" smtClean="0">
                <a:effectLst>
                  <a:outerShdw blurRad="38100" dist="38100" dir="2700000" algn="tl">
                    <a:srgbClr val="FFFFFF"/>
                  </a:outerShdw>
                </a:effectLst>
                <a:ea typeface="ＭＳ Ｐゴシック" pitchFamily="34" charset="-128"/>
                <a:cs typeface="Arial" pitchFamily="34" charset="0"/>
              </a:rPr>
              <a:t>Griff</a:t>
            </a:r>
            <a:endParaRPr lang="de-DE" sz="3200" b="1" u="sng" dirty="0" smtClean="0">
              <a:ea typeface="ＭＳ Ｐゴシック" pitchFamily="34" charset="-128"/>
              <a:cs typeface="Arial" pitchFamily="34" charset="0"/>
            </a:endParaRPr>
          </a:p>
        </p:txBody>
      </p:sp>
      <p:sp>
        <p:nvSpPr>
          <p:cNvPr id="214019" name="Rechteck 3"/>
          <p:cNvSpPr>
            <a:spLocks noChangeArrowheads="1"/>
          </p:cNvSpPr>
          <p:nvPr/>
        </p:nvSpPr>
        <p:spPr bwMode="auto">
          <a:xfrm>
            <a:off x="323528" y="908721"/>
            <a:ext cx="8424936" cy="5632311"/>
          </a:xfrm>
          <a:prstGeom prst="rect">
            <a:avLst/>
          </a:prstGeom>
          <a:noFill/>
          <a:ln w="9525">
            <a:noFill/>
            <a:miter lim="800000"/>
            <a:headEnd/>
            <a:tailEnd/>
          </a:ln>
        </p:spPr>
        <p:txBody>
          <a:bodyPr wrap="square">
            <a:spAutoFit/>
          </a:bodyPr>
          <a:lstStyle/>
          <a:p>
            <a:pPr marL="590550" indent="-227013">
              <a:buFont typeface="Wingdings" pitchFamily="2" charset="2"/>
              <a:buChar char="§"/>
              <a:tabLst>
                <a:tab pos="590550" algn="l"/>
              </a:tabLst>
            </a:pPr>
            <a:r>
              <a:rPr lang="en-US" sz="2400" dirty="0"/>
              <a:t>  </a:t>
            </a:r>
            <a:r>
              <a:rPr lang="en-US" sz="2400" dirty="0" err="1"/>
              <a:t>Griffsicherheit</a:t>
            </a:r>
            <a:r>
              <a:rPr lang="en-US" sz="2400" dirty="0"/>
              <a:t> </a:t>
            </a:r>
            <a:endParaRPr lang="en-US" sz="2400" dirty="0" smtClean="0"/>
          </a:p>
          <a:p>
            <a:pPr marL="590550" indent="-227013">
              <a:tabLst>
                <a:tab pos="590550" algn="l"/>
              </a:tabLst>
            </a:pPr>
            <a:r>
              <a:rPr lang="en-US" sz="2400" dirty="0" smtClean="0"/>
              <a:t>     (</a:t>
            </a:r>
            <a:r>
              <a:rPr lang="en-US" sz="2400" dirty="0" err="1"/>
              <a:t>wirkungsvoll</a:t>
            </a:r>
            <a:r>
              <a:rPr lang="en-US" sz="2400" dirty="0"/>
              <a:t>, fest, </a:t>
            </a:r>
            <a:r>
              <a:rPr lang="en-US" sz="2400" dirty="0" err="1" smtClean="0"/>
              <a:t>ruhig</a:t>
            </a:r>
            <a:r>
              <a:rPr lang="en-US" sz="2400" dirty="0" smtClean="0"/>
              <a:t>, </a:t>
            </a:r>
            <a:r>
              <a:rPr lang="en-US" sz="2400" dirty="0" err="1" smtClean="0"/>
              <a:t>beständig</a:t>
            </a:r>
            <a:r>
              <a:rPr lang="en-US" sz="2400" dirty="0" smtClean="0"/>
              <a:t>, </a:t>
            </a:r>
            <a:r>
              <a:rPr lang="en-US" sz="2400" dirty="0" err="1" smtClean="0"/>
              <a:t>voll</a:t>
            </a:r>
            <a:r>
              <a:rPr lang="en-US" sz="2400" dirty="0" smtClean="0"/>
              <a:t>)</a:t>
            </a:r>
            <a:endParaRPr lang="en-US" sz="2400" dirty="0"/>
          </a:p>
          <a:p>
            <a:pPr marL="590550" indent="-227013">
              <a:tabLst>
                <a:tab pos="590550" algn="l"/>
              </a:tabLst>
            </a:pPr>
            <a:endParaRPr lang="en-US" sz="1200" dirty="0"/>
          </a:p>
          <a:p>
            <a:pPr marL="590550" indent="-227013">
              <a:buFont typeface="Wingdings" pitchFamily="2" charset="2"/>
              <a:buChar char="§"/>
              <a:tabLst>
                <a:tab pos="590550" algn="l"/>
              </a:tabLst>
            </a:pPr>
            <a:r>
              <a:rPr lang="en-US" sz="2400" dirty="0"/>
              <a:t>  </a:t>
            </a:r>
            <a:r>
              <a:rPr lang="en-US" sz="2400" dirty="0" err="1"/>
              <a:t>nicht</a:t>
            </a:r>
            <a:r>
              <a:rPr lang="en-US" sz="2400" dirty="0"/>
              <a:t> </a:t>
            </a:r>
            <a:r>
              <a:rPr lang="en-US" sz="2400" dirty="0" err="1"/>
              <a:t>ganz</a:t>
            </a:r>
            <a:r>
              <a:rPr lang="en-US" sz="2400" dirty="0"/>
              <a:t> </a:t>
            </a:r>
            <a:r>
              <a:rPr lang="en-US" sz="2400" dirty="0" err="1"/>
              <a:t>voller</a:t>
            </a:r>
            <a:r>
              <a:rPr lang="en-US" sz="2400" dirty="0"/>
              <a:t>, </a:t>
            </a:r>
            <a:r>
              <a:rPr lang="en-US" sz="2400" dirty="0" err="1"/>
              <a:t>jedoch</a:t>
            </a:r>
            <a:r>
              <a:rPr lang="en-US" sz="2400" dirty="0"/>
              <a:t> </a:t>
            </a:r>
            <a:r>
              <a:rPr lang="en-US" sz="2400" dirty="0" err="1"/>
              <a:t>energischer</a:t>
            </a:r>
            <a:r>
              <a:rPr lang="en-US" sz="2400" dirty="0"/>
              <a:t> und</a:t>
            </a:r>
          </a:p>
          <a:p>
            <a:pPr marL="590550" indent="-227013">
              <a:tabLst>
                <a:tab pos="590550" algn="l"/>
              </a:tabLst>
            </a:pPr>
            <a:r>
              <a:rPr lang="en-US" sz="2400" dirty="0"/>
              <a:t>     </a:t>
            </a:r>
            <a:r>
              <a:rPr lang="en-US" sz="2400" dirty="0" err="1"/>
              <a:t>ruhiger</a:t>
            </a:r>
            <a:r>
              <a:rPr lang="en-US" sz="2400" dirty="0"/>
              <a:t> </a:t>
            </a:r>
            <a:r>
              <a:rPr lang="en-US" sz="2400" dirty="0" err="1"/>
              <a:t>Griff</a:t>
            </a:r>
            <a:r>
              <a:rPr lang="en-US" sz="2400" dirty="0"/>
              <a:t>,</a:t>
            </a:r>
          </a:p>
          <a:p>
            <a:pPr marL="590550" indent="-227013">
              <a:tabLst>
                <a:tab pos="590550" algn="l"/>
              </a:tabLst>
            </a:pPr>
            <a:endParaRPr lang="en-US" sz="1200" dirty="0"/>
          </a:p>
          <a:p>
            <a:pPr marL="590550" indent="-227013">
              <a:buFont typeface="Wingdings" pitchFamily="2" charset="2"/>
              <a:buChar char="§"/>
              <a:tabLst>
                <a:tab pos="590550" algn="l"/>
              </a:tabLst>
            </a:pPr>
            <a:r>
              <a:rPr lang="en-US" sz="2400" dirty="0"/>
              <a:t>  </a:t>
            </a:r>
            <a:r>
              <a:rPr lang="en-US" sz="2400" dirty="0" err="1"/>
              <a:t>knapper</a:t>
            </a:r>
            <a:r>
              <a:rPr lang="en-US" sz="2400" dirty="0"/>
              <a:t> und </a:t>
            </a:r>
            <a:r>
              <a:rPr lang="en-US" sz="2400" dirty="0" err="1"/>
              <a:t>spitzer</a:t>
            </a:r>
            <a:r>
              <a:rPr lang="en-US" sz="2400" dirty="0"/>
              <a:t> </a:t>
            </a:r>
            <a:r>
              <a:rPr lang="en-US" sz="2400" dirty="0" err="1"/>
              <a:t>Griff</a:t>
            </a:r>
            <a:r>
              <a:rPr lang="en-US" sz="2400" dirty="0"/>
              <a:t>,</a:t>
            </a:r>
          </a:p>
          <a:p>
            <a:pPr marL="590550" indent="-227013">
              <a:tabLst>
                <a:tab pos="590550" algn="l"/>
              </a:tabLst>
            </a:pPr>
            <a:endParaRPr lang="en-US" sz="1200" dirty="0"/>
          </a:p>
          <a:p>
            <a:pPr marL="590550" indent="-227013">
              <a:buFont typeface="Wingdings" pitchFamily="2" charset="2"/>
              <a:buChar char="§"/>
              <a:tabLst>
                <a:tab pos="590550" algn="l"/>
              </a:tabLst>
            </a:pPr>
            <a:r>
              <a:rPr lang="en-US" sz="2400" dirty="0"/>
              <a:t>  </a:t>
            </a:r>
            <a:r>
              <a:rPr lang="en-US" sz="2400" dirty="0" err="1"/>
              <a:t>hektischer</a:t>
            </a:r>
            <a:r>
              <a:rPr lang="en-US" sz="2400" dirty="0"/>
              <a:t> und </a:t>
            </a:r>
            <a:r>
              <a:rPr lang="en-US" sz="2400" dirty="0" err="1"/>
              <a:t>unruhiger</a:t>
            </a:r>
            <a:r>
              <a:rPr lang="en-US" sz="2400" dirty="0"/>
              <a:t> </a:t>
            </a:r>
            <a:r>
              <a:rPr lang="en-US" sz="2400" dirty="0" err="1"/>
              <a:t>Griff</a:t>
            </a:r>
            <a:r>
              <a:rPr lang="en-US" sz="2400" dirty="0"/>
              <a:t>,</a:t>
            </a:r>
          </a:p>
          <a:p>
            <a:pPr marL="590550" indent="-227013">
              <a:tabLst>
                <a:tab pos="590550" algn="l"/>
              </a:tabLst>
            </a:pPr>
            <a:endParaRPr lang="en-US" sz="1200" dirty="0"/>
          </a:p>
          <a:p>
            <a:pPr marL="590550" indent="-227013">
              <a:buFont typeface="Wingdings" pitchFamily="2" charset="2"/>
              <a:buChar char="§"/>
              <a:tabLst>
                <a:tab pos="590550" algn="l"/>
              </a:tabLst>
            </a:pPr>
            <a:r>
              <a:rPr lang="en-US" sz="2400" dirty="0"/>
              <a:t>  </a:t>
            </a:r>
            <a:r>
              <a:rPr lang="en-US" sz="2400" dirty="0" err="1"/>
              <a:t>unbeständiger</a:t>
            </a:r>
            <a:r>
              <a:rPr lang="en-US" sz="2400" dirty="0"/>
              <a:t> </a:t>
            </a:r>
            <a:r>
              <a:rPr lang="en-US" sz="2400" dirty="0" err="1"/>
              <a:t>Griff</a:t>
            </a:r>
            <a:r>
              <a:rPr lang="en-US" sz="2400" dirty="0"/>
              <a:t>,</a:t>
            </a:r>
          </a:p>
          <a:p>
            <a:pPr marL="590550" indent="-227013">
              <a:tabLst>
                <a:tab pos="590550" algn="l"/>
              </a:tabLst>
            </a:pPr>
            <a:endParaRPr lang="en-US" sz="1200" dirty="0"/>
          </a:p>
          <a:p>
            <a:pPr marL="590550" indent="-227013">
              <a:buFont typeface="Wingdings" pitchFamily="2" charset="2"/>
              <a:buChar char="§"/>
              <a:tabLst>
                <a:tab pos="590550" algn="l"/>
              </a:tabLst>
            </a:pPr>
            <a:r>
              <a:rPr lang="en-US" sz="2400" dirty="0"/>
              <a:t>  </a:t>
            </a:r>
            <a:r>
              <a:rPr lang="en-US" sz="2400" dirty="0" err="1"/>
              <a:t>lascher</a:t>
            </a:r>
            <a:r>
              <a:rPr lang="en-US" sz="2400" dirty="0"/>
              <a:t> und </a:t>
            </a:r>
            <a:r>
              <a:rPr lang="en-US" sz="2400" dirty="0" err="1"/>
              <a:t>wenig</a:t>
            </a:r>
            <a:r>
              <a:rPr lang="en-US" sz="2400" dirty="0"/>
              <a:t> </a:t>
            </a:r>
            <a:r>
              <a:rPr lang="en-US" sz="2400" dirty="0" err="1"/>
              <a:t>energischer</a:t>
            </a:r>
            <a:r>
              <a:rPr lang="en-US" sz="2400" dirty="0"/>
              <a:t> </a:t>
            </a:r>
            <a:r>
              <a:rPr lang="en-US" sz="2400" dirty="0" err="1"/>
              <a:t>Griff</a:t>
            </a:r>
            <a:r>
              <a:rPr lang="en-US" sz="2400" dirty="0"/>
              <a:t>.</a:t>
            </a:r>
          </a:p>
          <a:p>
            <a:pPr marL="590550" indent="-227013">
              <a:buFont typeface="Wingdings" pitchFamily="2" charset="2"/>
              <a:buChar char="Ø"/>
              <a:tabLst>
                <a:tab pos="590550" algn="l"/>
              </a:tabLst>
            </a:pPr>
            <a:endParaRPr lang="en-US" sz="1200" dirty="0"/>
          </a:p>
          <a:p>
            <a:pPr marL="590550" indent="-227013">
              <a:buFont typeface="Wingdings" pitchFamily="2" charset="2"/>
              <a:buChar char="§"/>
              <a:tabLst>
                <a:tab pos="590550" algn="l"/>
              </a:tabLst>
            </a:pPr>
            <a:r>
              <a:rPr lang="en-US" sz="2400" dirty="0"/>
              <a:t>  </a:t>
            </a:r>
            <a:r>
              <a:rPr lang="en-US" sz="2400" dirty="0" err="1"/>
              <a:t>Ein</a:t>
            </a:r>
            <a:r>
              <a:rPr lang="en-US" sz="2400" dirty="0"/>
              <a:t> </a:t>
            </a:r>
            <a:r>
              <a:rPr lang="en-US" sz="2400" dirty="0" err="1"/>
              <a:t>Hund</a:t>
            </a:r>
            <a:r>
              <a:rPr lang="en-US" sz="2400" dirty="0"/>
              <a:t>, </a:t>
            </a:r>
            <a:r>
              <a:rPr lang="en-US" sz="2400" dirty="0" err="1"/>
              <a:t>der</a:t>
            </a:r>
            <a:r>
              <a:rPr lang="en-US" sz="2400" dirty="0"/>
              <a:t> </a:t>
            </a:r>
            <a:r>
              <a:rPr lang="en-US" sz="2400" dirty="0" err="1"/>
              <a:t>seinen</a:t>
            </a:r>
            <a:r>
              <a:rPr lang="en-US" sz="2400" dirty="0"/>
              <a:t> </a:t>
            </a:r>
            <a:r>
              <a:rPr lang="en-US" sz="2400" dirty="0" err="1"/>
              <a:t>Griff</a:t>
            </a:r>
            <a:r>
              <a:rPr lang="en-US" sz="2400" dirty="0"/>
              <a:t> in den</a:t>
            </a:r>
          </a:p>
          <a:p>
            <a:pPr marL="590550" indent="-227013">
              <a:tabLst>
                <a:tab pos="590550" algn="l"/>
              </a:tabLst>
            </a:pPr>
            <a:r>
              <a:rPr lang="en-US" sz="2400" dirty="0"/>
              <a:t>     </a:t>
            </a:r>
            <a:r>
              <a:rPr lang="en-US" sz="2400" dirty="0" err="1"/>
              <a:t>Belastungsphasen</a:t>
            </a:r>
            <a:r>
              <a:rPr lang="en-US" sz="2400" dirty="0"/>
              <a:t> </a:t>
            </a:r>
            <a:r>
              <a:rPr lang="en-US" sz="2400" dirty="0" err="1"/>
              <a:t>bzw</a:t>
            </a:r>
            <a:r>
              <a:rPr lang="en-US" sz="2400" dirty="0"/>
              <a:t>. auf </a:t>
            </a:r>
            <a:r>
              <a:rPr lang="en-US" sz="2400" dirty="0" err="1"/>
              <a:t>Grund</a:t>
            </a:r>
            <a:r>
              <a:rPr lang="en-US" sz="2400" dirty="0"/>
              <a:t> </a:t>
            </a:r>
          </a:p>
          <a:p>
            <a:pPr marL="590550" indent="-227013">
              <a:tabLst>
                <a:tab pos="590550" algn="l"/>
              </a:tabLst>
            </a:pPr>
            <a:r>
              <a:rPr lang="en-US" sz="2400" dirty="0"/>
              <a:t>     </a:t>
            </a:r>
            <a:r>
              <a:rPr lang="en-US" sz="2400" dirty="0" err="1"/>
              <a:t>ungeschickten</a:t>
            </a:r>
            <a:r>
              <a:rPr lang="en-US" sz="2400" dirty="0"/>
              <a:t> </a:t>
            </a:r>
            <a:r>
              <a:rPr lang="en-US" sz="2400" dirty="0" err="1"/>
              <a:t>Helferverhaltens</a:t>
            </a:r>
            <a:r>
              <a:rPr lang="en-US" sz="2400" dirty="0"/>
              <a:t> </a:t>
            </a:r>
            <a:r>
              <a:rPr lang="en-US" sz="2400" dirty="0" err="1"/>
              <a:t>verbessert</a:t>
            </a:r>
            <a:r>
              <a:rPr lang="en-US" sz="2400" dirty="0"/>
              <a:t>,</a:t>
            </a:r>
          </a:p>
          <a:p>
            <a:pPr marL="590550" indent="-227013">
              <a:tabLst>
                <a:tab pos="590550" algn="l"/>
              </a:tabLst>
            </a:pPr>
            <a:r>
              <a:rPr lang="en-US" sz="2400" dirty="0"/>
              <a:t>     </a:t>
            </a:r>
            <a:r>
              <a:rPr lang="en-US" sz="2400" dirty="0" err="1"/>
              <a:t>ist</a:t>
            </a:r>
            <a:r>
              <a:rPr lang="en-US" sz="2400" dirty="0"/>
              <a:t> </a:t>
            </a:r>
            <a:r>
              <a:rPr lang="en-US" sz="2400" dirty="0" err="1"/>
              <a:t>absolut</a:t>
            </a:r>
            <a:r>
              <a:rPr lang="en-US" sz="2400" dirty="0"/>
              <a:t> </a:t>
            </a:r>
            <a:r>
              <a:rPr lang="en-US" sz="2400" dirty="0" err="1"/>
              <a:t>positiv</a:t>
            </a:r>
            <a:r>
              <a:rPr lang="en-US" sz="2400" dirty="0"/>
              <a:t> </a:t>
            </a:r>
            <a:r>
              <a:rPr lang="en-US" sz="2400" dirty="0" err="1"/>
              <a:t>zu</a:t>
            </a:r>
            <a:r>
              <a:rPr lang="en-US" sz="2400" dirty="0"/>
              <a:t> </a:t>
            </a:r>
            <a:r>
              <a:rPr lang="en-US" sz="2400" dirty="0" err="1"/>
              <a:t>bewerten</a:t>
            </a:r>
            <a:r>
              <a:rPr lang="en-US" sz="2400" dirty="0"/>
              <a:t>.</a:t>
            </a:r>
          </a:p>
        </p:txBody>
      </p:sp>
      <p:sp>
        <p:nvSpPr>
          <p:cNvPr id="4" name="Foliennummernplatzhalter 3"/>
          <p:cNvSpPr>
            <a:spLocks noGrp="1"/>
          </p:cNvSpPr>
          <p:nvPr>
            <p:ph type="sldNum" sz="quarter" idx="12"/>
          </p:nvPr>
        </p:nvSpPr>
        <p:spPr/>
        <p:txBody>
          <a:bodyPr/>
          <a:lstStyle/>
          <a:p>
            <a:fld id="{42060E1C-7F94-48ED-A1E2-7080F3AD8941}" type="slidenum">
              <a:rPr lang="de-DE" smtClean="0"/>
              <a:pPr/>
              <a:t>43</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385063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188640"/>
            <a:ext cx="8229600" cy="1296144"/>
          </a:xfrm>
        </p:spPr>
        <p:txBody>
          <a:bodyPr/>
          <a:lstStyle/>
          <a:p>
            <a:pPr eaLnBrk="1" hangingPunct="1"/>
            <a:r>
              <a:rPr lang="de-DE" dirty="0" err="1" smtClean="0">
                <a:ea typeface="ＭＳ Ｐゴシック" pitchFamily="34" charset="-128"/>
              </a:rPr>
              <a:t>Grip</a:t>
            </a:r>
            <a:r>
              <a:rPr lang="de-DE" dirty="0" smtClean="0">
                <a:ea typeface="ＭＳ Ｐゴシック" pitchFamily="34" charset="-128"/>
              </a:rPr>
              <a:t> </a:t>
            </a:r>
          </a:p>
        </p:txBody>
      </p:sp>
      <p:pic>
        <p:nvPicPr>
          <p:cNvPr id="215043" name="Picture 3" descr="griff3"/>
          <p:cNvPicPr>
            <a:picLocks noGrp="1" noChangeAspect="1" noChangeArrowheads="1"/>
          </p:cNvPicPr>
          <p:nvPr>
            <p:ph sz="half" idx="1"/>
          </p:nvPr>
        </p:nvPicPr>
        <p:blipFill>
          <a:blip r:embed="rId2" cstate="print"/>
          <a:srcRect/>
          <a:stretch>
            <a:fillRect/>
          </a:stretch>
        </p:blipFill>
        <p:spPr>
          <a:xfrm>
            <a:off x="457200" y="1657350"/>
            <a:ext cx="4038600" cy="4410075"/>
          </a:xfrm>
        </p:spPr>
      </p:pic>
      <p:pic>
        <p:nvPicPr>
          <p:cNvPr id="215044" name="Picture 4" descr="k3"/>
          <p:cNvPicPr>
            <a:picLocks noGrp="1" noChangeAspect="1" noChangeArrowheads="1"/>
          </p:cNvPicPr>
          <p:nvPr>
            <p:ph sz="half" idx="2"/>
          </p:nvPr>
        </p:nvPicPr>
        <p:blipFill>
          <a:blip r:embed="rId3" cstate="print"/>
          <a:srcRect/>
          <a:stretch>
            <a:fillRect/>
          </a:stretch>
        </p:blipFill>
        <p:spPr>
          <a:xfrm>
            <a:off x="5022850" y="1600200"/>
            <a:ext cx="3289300" cy="4525963"/>
          </a:xfrm>
        </p:spPr>
      </p:pic>
      <p:sp>
        <p:nvSpPr>
          <p:cNvPr id="5" name="Foliennummernplatzhalter 4"/>
          <p:cNvSpPr>
            <a:spLocks noGrp="1"/>
          </p:cNvSpPr>
          <p:nvPr>
            <p:ph type="sldNum" sz="quarter" idx="12"/>
          </p:nvPr>
        </p:nvSpPr>
        <p:spPr/>
        <p:txBody>
          <a:bodyPr/>
          <a:lstStyle/>
          <a:p>
            <a:fld id="{42060E1C-7F94-48ED-A1E2-7080F3AD8941}" type="slidenum">
              <a:rPr lang="de-DE" smtClean="0"/>
              <a:pPr/>
              <a:t>44</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689736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fontScale="90000"/>
          </a:bodyPr>
          <a:lstStyle/>
          <a:p>
            <a:pPr eaLnBrk="1" hangingPunct="1"/>
            <a:r>
              <a:rPr lang="de-DE" sz="4000" dirty="0" smtClean="0">
                <a:ea typeface="ＭＳ Ｐゴシック" pitchFamily="34" charset="-128"/>
              </a:rPr>
              <a:t>Wirkungsvoller, fester, ruhiger, voller, beständiger, sicherer Griff</a:t>
            </a:r>
          </a:p>
        </p:txBody>
      </p:sp>
      <p:pic>
        <p:nvPicPr>
          <p:cNvPr id="216067" name="Picture 3" descr="griff"/>
          <p:cNvPicPr>
            <a:picLocks noGrp="1" noChangeAspect="1" noChangeArrowheads="1"/>
          </p:cNvPicPr>
          <p:nvPr>
            <p:ph sz="half" idx="1"/>
          </p:nvPr>
        </p:nvPicPr>
        <p:blipFill>
          <a:blip r:embed="rId2" cstate="print"/>
          <a:srcRect/>
          <a:stretch>
            <a:fillRect/>
          </a:stretch>
        </p:blipFill>
        <p:spPr>
          <a:xfrm>
            <a:off x="457200" y="1804988"/>
            <a:ext cx="4038600" cy="4116387"/>
          </a:xfrm>
        </p:spPr>
      </p:pic>
      <p:pic>
        <p:nvPicPr>
          <p:cNvPr id="216068" name="Picture 4" descr="griff2"/>
          <p:cNvPicPr>
            <a:picLocks noGrp="1" noChangeAspect="1" noChangeArrowheads="1"/>
          </p:cNvPicPr>
          <p:nvPr>
            <p:ph sz="half" idx="2"/>
          </p:nvPr>
        </p:nvPicPr>
        <p:blipFill>
          <a:blip r:embed="rId3" cstate="print"/>
          <a:srcRect/>
          <a:stretch>
            <a:fillRect/>
          </a:stretch>
        </p:blipFill>
        <p:spPr>
          <a:xfrm>
            <a:off x="4648200" y="1770063"/>
            <a:ext cx="4038600" cy="4184650"/>
          </a:xfrm>
        </p:spPr>
      </p:pic>
      <p:sp>
        <p:nvSpPr>
          <p:cNvPr id="5" name="Foliennummernplatzhalter 4"/>
          <p:cNvSpPr>
            <a:spLocks noGrp="1"/>
          </p:cNvSpPr>
          <p:nvPr>
            <p:ph type="sldNum" sz="quarter" idx="12"/>
          </p:nvPr>
        </p:nvSpPr>
        <p:spPr/>
        <p:txBody>
          <a:bodyPr/>
          <a:lstStyle/>
          <a:p>
            <a:fld id="{42060E1C-7F94-48ED-A1E2-7080F3AD8941}" type="slidenum">
              <a:rPr lang="de-DE" smtClean="0"/>
              <a:pPr/>
              <a:t>45</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554000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685800" y="368300"/>
            <a:ext cx="7772400" cy="1044476"/>
          </a:xfrm>
        </p:spPr>
        <p:txBody>
          <a:bodyPr lIns="92075" tIns="46038" rIns="92075" bIns="46038" anchor="b">
            <a:noAutofit/>
          </a:bodyPr>
          <a:lstStyle/>
          <a:p>
            <a:pPr eaLnBrk="1" hangingPunct="1"/>
            <a:r>
              <a:rPr lang="de-DE" sz="3200" b="1" dirty="0" smtClean="0">
                <a:ea typeface="ＭＳ Ｐゴシック" pitchFamily="34" charset="-128"/>
              </a:rPr>
              <a:t/>
            </a:r>
            <a:br>
              <a:rPr lang="de-DE" sz="3200" b="1" dirty="0" smtClean="0">
                <a:ea typeface="ＭＳ Ｐゴシック" pitchFamily="34" charset="-128"/>
              </a:rPr>
            </a:br>
            <a:r>
              <a:rPr lang="de-DE" sz="3200" b="1" dirty="0" smtClean="0">
                <a:ea typeface="ＭＳ Ｐゴシック" pitchFamily="34" charset="-128"/>
              </a:rPr>
              <a:t/>
            </a:r>
            <a:br>
              <a:rPr lang="de-DE" sz="3200" b="1" dirty="0" smtClean="0">
                <a:ea typeface="ＭＳ Ｐゴシック" pitchFamily="34" charset="-128"/>
              </a:rPr>
            </a:br>
            <a:r>
              <a:rPr lang="de-DE" sz="3200" b="1" dirty="0" smtClean="0">
                <a:ea typeface="ＭＳ Ｐゴシック" pitchFamily="34" charset="-128"/>
              </a:rPr>
              <a:t>Die Verteidigungsübungen gliedern sich in:</a:t>
            </a:r>
            <a:br>
              <a:rPr lang="de-DE" sz="3200" b="1" dirty="0" smtClean="0">
                <a:ea typeface="ＭＳ Ｐゴシック" pitchFamily="34" charset="-128"/>
              </a:rPr>
            </a:br>
            <a:r>
              <a:rPr lang="de-DE" sz="3200" b="1" dirty="0" smtClean="0">
                <a:ea typeface="ＭＳ Ｐゴシック" pitchFamily="34" charset="-128"/>
              </a:rPr>
              <a:t>The </a:t>
            </a:r>
            <a:r>
              <a:rPr lang="de-DE" sz="3200" b="1" dirty="0" err="1" smtClean="0">
                <a:ea typeface="ＭＳ Ｐゴシック" pitchFamily="34" charset="-128"/>
              </a:rPr>
              <a:t>defence</a:t>
            </a:r>
            <a:r>
              <a:rPr lang="de-DE" sz="3200" b="1" dirty="0" smtClean="0">
                <a:ea typeface="ＭＳ Ｐゴシック" pitchFamily="34" charset="-128"/>
              </a:rPr>
              <a:t> </a:t>
            </a:r>
            <a:r>
              <a:rPr lang="de-DE" sz="3200" b="1" dirty="0" err="1" smtClean="0">
                <a:ea typeface="ＭＳ Ｐゴシック" pitchFamily="34" charset="-128"/>
              </a:rPr>
              <a:t>exercises</a:t>
            </a:r>
            <a:r>
              <a:rPr lang="de-DE" sz="3200" b="1" dirty="0" smtClean="0">
                <a:ea typeface="ＭＳ Ｐゴシック" pitchFamily="34" charset="-128"/>
              </a:rPr>
              <a:t> </a:t>
            </a:r>
            <a:r>
              <a:rPr lang="de-DE" sz="3200" b="1" dirty="0" err="1" smtClean="0">
                <a:ea typeface="ＭＳ Ｐゴシック" pitchFamily="34" charset="-128"/>
              </a:rPr>
              <a:t>are</a:t>
            </a:r>
            <a:r>
              <a:rPr lang="de-DE" sz="3200" b="1" dirty="0" smtClean="0">
                <a:ea typeface="ＭＳ Ｐゴシック" pitchFamily="34" charset="-128"/>
              </a:rPr>
              <a:t> </a:t>
            </a:r>
            <a:r>
              <a:rPr lang="de-DE" sz="3200" b="1" dirty="0" err="1" smtClean="0">
                <a:ea typeface="ＭＳ Ｐゴシック" pitchFamily="34" charset="-128"/>
              </a:rPr>
              <a:t>divided</a:t>
            </a:r>
            <a:r>
              <a:rPr lang="de-DE" sz="3200" b="1" dirty="0" smtClean="0">
                <a:ea typeface="ＭＳ Ｐゴシック" pitchFamily="34" charset="-128"/>
              </a:rPr>
              <a:t> in:</a:t>
            </a:r>
          </a:p>
        </p:txBody>
      </p:sp>
      <p:sp>
        <p:nvSpPr>
          <p:cNvPr id="175107" name="Rectangle 3"/>
          <p:cNvSpPr>
            <a:spLocks noGrp="1" noChangeArrowheads="1"/>
          </p:cNvSpPr>
          <p:nvPr>
            <p:ph type="subTitle" idx="1"/>
          </p:nvPr>
        </p:nvSpPr>
        <p:spPr>
          <a:xfrm>
            <a:off x="792162" y="2781300"/>
            <a:ext cx="3347789" cy="2514600"/>
          </a:xfrm>
        </p:spPr>
        <p:txBody>
          <a:bodyPr lIns="92075" tIns="46038" rIns="92075" bIns="46038">
            <a:normAutofit/>
          </a:bodyPr>
          <a:lstStyle/>
          <a:p>
            <a:pPr algn="l" eaLnBrk="1" hangingPunct="1"/>
            <a:r>
              <a:rPr lang="de-DE" b="1" dirty="0" smtClean="0">
                <a:solidFill>
                  <a:srgbClr val="FF0000"/>
                </a:solidFill>
                <a:ea typeface="ＭＳ Ｐゴシック" pitchFamily="34" charset="-128"/>
              </a:rPr>
              <a:t>Flucht (</a:t>
            </a:r>
            <a:r>
              <a:rPr lang="de-DE" b="1" dirty="0" err="1" smtClean="0">
                <a:solidFill>
                  <a:srgbClr val="FF0000"/>
                </a:solidFill>
                <a:ea typeface="ＭＳ Ｐゴシック" pitchFamily="34" charset="-128"/>
              </a:rPr>
              <a:t>escape</a:t>
            </a:r>
            <a:r>
              <a:rPr lang="de-DE" b="1" dirty="0" smtClean="0">
                <a:solidFill>
                  <a:srgbClr val="FF0000"/>
                </a:solidFill>
                <a:ea typeface="ＭＳ Ｐゴシック" pitchFamily="34" charset="-128"/>
              </a:rPr>
              <a:t>)</a:t>
            </a:r>
          </a:p>
          <a:p>
            <a:pPr algn="l" eaLnBrk="1" hangingPunct="1"/>
            <a:r>
              <a:rPr lang="de-DE" b="1" dirty="0" smtClean="0">
                <a:solidFill>
                  <a:srgbClr val="FF0000"/>
                </a:solidFill>
                <a:ea typeface="ＭＳ Ｐゴシック" pitchFamily="34" charset="-128"/>
              </a:rPr>
              <a:t>Abwehr (</a:t>
            </a:r>
            <a:r>
              <a:rPr lang="de-DE" b="1" dirty="0" err="1" smtClean="0">
                <a:solidFill>
                  <a:srgbClr val="FF0000"/>
                </a:solidFill>
                <a:ea typeface="ＭＳ Ｐゴシック" pitchFamily="34" charset="-128"/>
              </a:rPr>
              <a:t>defence</a:t>
            </a:r>
            <a:r>
              <a:rPr lang="de-DE" b="1" dirty="0" smtClean="0">
                <a:solidFill>
                  <a:srgbClr val="FF0000"/>
                </a:solidFill>
                <a:ea typeface="ＭＳ Ｐゴシック" pitchFamily="34" charset="-128"/>
              </a:rPr>
              <a:t>)</a:t>
            </a:r>
          </a:p>
          <a:p>
            <a:pPr algn="l" eaLnBrk="1" hangingPunct="1"/>
            <a:r>
              <a:rPr lang="de-DE" b="1" dirty="0" smtClean="0">
                <a:solidFill>
                  <a:srgbClr val="FF0000"/>
                </a:solidFill>
                <a:ea typeface="ＭＳ Ｐゴシック" pitchFamily="34" charset="-128"/>
              </a:rPr>
              <a:t>Überfall (</a:t>
            </a:r>
            <a:r>
              <a:rPr lang="de-DE" b="1" dirty="0" err="1" smtClean="0">
                <a:solidFill>
                  <a:srgbClr val="FF0000"/>
                </a:solidFill>
                <a:ea typeface="ＭＳ Ｐゴシック" pitchFamily="34" charset="-128"/>
              </a:rPr>
              <a:t>attack</a:t>
            </a:r>
            <a:r>
              <a:rPr lang="de-DE" b="1" dirty="0" smtClean="0">
                <a:solidFill>
                  <a:srgbClr val="FF0000"/>
                </a:solidFill>
                <a:ea typeface="ＭＳ Ｐゴシック" pitchFamily="34" charset="-128"/>
              </a:rPr>
              <a:t>)</a:t>
            </a:r>
          </a:p>
          <a:p>
            <a:pPr algn="l" eaLnBrk="1" hangingPunct="1"/>
            <a:r>
              <a:rPr lang="de-DE" b="1" dirty="0" smtClean="0">
                <a:solidFill>
                  <a:srgbClr val="FF0000"/>
                </a:solidFill>
                <a:ea typeface="ＭＳ Ｐゴシック" pitchFamily="34" charset="-128"/>
              </a:rPr>
              <a:t>Angriff (</a:t>
            </a:r>
            <a:r>
              <a:rPr lang="de-DE" b="1" dirty="0" err="1" smtClean="0">
                <a:solidFill>
                  <a:srgbClr val="FF0000"/>
                </a:solidFill>
                <a:ea typeface="ＭＳ Ｐゴシック" pitchFamily="34" charset="-128"/>
              </a:rPr>
              <a:t>defence</a:t>
            </a:r>
            <a:r>
              <a:rPr lang="de-DE" b="1" dirty="0" smtClean="0">
                <a:solidFill>
                  <a:srgbClr val="FF0000"/>
                </a:solidFill>
                <a:ea typeface="ＭＳ Ｐゴシック" pitchFamily="34" charset="-128"/>
              </a:rPr>
              <a:t>)</a:t>
            </a:r>
          </a:p>
        </p:txBody>
      </p:sp>
      <p:pic>
        <p:nvPicPr>
          <p:cNvPr id="175109" name="Picture 5"/>
          <p:cNvPicPr>
            <a:picLocks noChangeAspect="1" noChangeArrowheads="1"/>
          </p:cNvPicPr>
          <p:nvPr/>
        </p:nvPicPr>
        <p:blipFill>
          <a:blip r:embed="rId2" cstate="print"/>
          <a:srcRect/>
          <a:stretch>
            <a:fillRect/>
          </a:stretch>
        </p:blipFill>
        <p:spPr bwMode="auto">
          <a:xfrm>
            <a:off x="4572000" y="2349500"/>
            <a:ext cx="3541713" cy="3851275"/>
          </a:xfrm>
          <a:prstGeom prst="rect">
            <a:avLst/>
          </a:prstGeom>
          <a:noFill/>
          <a:ln w="12700">
            <a:noFill/>
            <a:miter lim="800000"/>
            <a:headEnd type="none" w="sm" len="sm"/>
            <a:tailEnd type="none" w="sm" len="sm"/>
          </a:ln>
        </p:spPr>
      </p:pic>
      <p:sp>
        <p:nvSpPr>
          <p:cNvPr id="6" name="Foliennummernplatzhalter 5"/>
          <p:cNvSpPr>
            <a:spLocks noGrp="1"/>
          </p:cNvSpPr>
          <p:nvPr>
            <p:ph type="sldNum" sz="quarter" idx="12"/>
          </p:nvPr>
        </p:nvSpPr>
        <p:spPr/>
        <p:txBody>
          <a:bodyPr/>
          <a:lstStyle/>
          <a:p>
            <a:fld id="{42060E1C-7F94-48ED-A1E2-7080F3AD8941}" type="slidenum">
              <a:rPr lang="de-DE" smtClean="0"/>
              <a:pPr/>
              <a:t>46</a:t>
            </a:fld>
            <a:endParaRPr lang="de-DE" dirty="0"/>
          </a:p>
        </p:txBody>
      </p:sp>
      <p:sp>
        <p:nvSpPr>
          <p:cNvPr id="7" name="Fußzeilenplatzhalter 6"/>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4124462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childTnLst>
                                </p:cTn>
                              </p:par>
                              <p:par>
                                <p:cTn id="8" presetID="10" presetClass="entr" presetSubtype="0" fill="hold" nodeType="withEffect">
                                  <p:stCondLst>
                                    <p:cond delay="0"/>
                                  </p:stCondLst>
                                  <p:childTnLst>
                                    <p:set>
                                      <p:cBhvr>
                                        <p:cTn id="9" dur="1" fill="hold">
                                          <p:stCondLst>
                                            <p:cond delay="0"/>
                                          </p:stCondLst>
                                        </p:cTn>
                                        <p:tgtEl>
                                          <p:spTgt spid="175109"/>
                                        </p:tgtEl>
                                        <p:attrNameLst>
                                          <p:attrName>style.visibility</p:attrName>
                                        </p:attrNameLst>
                                      </p:cBhvr>
                                      <p:to>
                                        <p:strVal val="visible"/>
                                      </p:to>
                                    </p:set>
                                    <p:animEffect transition="in" filter="fade">
                                      <p:cBhvr>
                                        <p:cTn id="10" dur="1000"/>
                                        <p:tgtEl>
                                          <p:spTgt spid="175109"/>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5107">
                                            <p:txEl>
                                              <p:pRg st="0" end="0"/>
                                            </p:txEl>
                                          </p:spTgt>
                                        </p:tgtEl>
                                        <p:attrNameLst>
                                          <p:attrName>style.visibility</p:attrName>
                                        </p:attrNameLst>
                                      </p:cBhvr>
                                      <p:to>
                                        <p:strVal val="visible"/>
                                      </p:to>
                                    </p:set>
                                    <p:animEffect transition="in" filter="fade">
                                      <p:cBhvr>
                                        <p:cTn id="14" dur="500"/>
                                        <p:tgtEl>
                                          <p:spTgt spid="175107">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75107">
                                            <p:txEl>
                                              <p:pRg st="1" end="1"/>
                                            </p:txEl>
                                          </p:spTgt>
                                        </p:tgtEl>
                                        <p:attrNameLst>
                                          <p:attrName>style.visibility</p:attrName>
                                        </p:attrNameLst>
                                      </p:cBhvr>
                                      <p:to>
                                        <p:strVal val="visible"/>
                                      </p:to>
                                    </p:set>
                                    <p:animEffect transition="in" filter="fade">
                                      <p:cBhvr>
                                        <p:cTn id="18" dur="500"/>
                                        <p:tgtEl>
                                          <p:spTgt spid="17510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5107">
                                            <p:txEl>
                                              <p:pRg st="2" end="2"/>
                                            </p:txEl>
                                          </p:spTgt>
                                        </p:tgtEl>
                                        <p:attrNameLst>
                                          <p:attrName>style.visibility</p:attrName>
                                        </p:attrNameLst>
                                      </p:cBhvr>
                                      <p:to>
                                        <p:strVal val="visible"/>
                                      </p:to>
                                    </p:set>
                                    <p:animEffect transition="in" filter="fade">
                                      <p:cBhvr>
                                        <p:cTn id="21" dur="500"/>
                                        <p:tgtEl>
                                          <p:spTgt spid="17510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5107">
                                            <p:txEl>
                                              <p:pRg st="3" end="3"/>
                                            </p:txEl>
                                          </p:spTgt>
                                        </p:tgtEl>
                                        <p:attrNameLst>
                                          <p:attrName>style.visibility</p:attrName>
                                        </p:attrNameLst>
                                      </p:cBhvr>
                                      <p:to>
                                        <p:strVal val="visible"/>
                                      </p:to>
                                    </p:set>
                                    <p:animEffect transition="in" filter="fade">
                                      <p:cBhvr>
                                        <p:cTn id="24" dur="500"/>
                                        <p:tgtEl>
                                          <p:spTgt spid="175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utoUpdateAnimBg="0"/>
      <p:bldP spid="17510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685800" y="620688"/>
            <a:ext cx="7772400" cy="1368152"/>
          </a:xfrm>
        </p:spPr>
        <p:txBody>
          <a:bodyPr lIns="92075" tIns="46038" rIns="92075" bIns="46038" anchor="b">
            <a:normAutofit fontScale="90000"/>
          </a:bodyPr>
          <a:lstStyle/>
          <a:p>
            <a:pPr eaLnBrk="1" hangingPunct="1"/>
            <a:r>
              <a:rPr lang="de-DE" sz="4800" i="1" dirty="0" smtClean="0">
                <a:ea typeface="ＭＳ Ｐゴシック" pitchFamily="34" charset="-128"/>
              </a:rPr>
              <a:t/>
            </a:r>
            <a:br>
              <a:rPr lang="de-DE" sz="4800" i="1" dirty="0" smtClean="0">
                <a:ea typeface="ＭＳ Ｐゴシック" pitchFamily="34" charset="-128"/>
              </a:rPr>
            </a:br>
            <a:r>
              <a:rPr lang="de-DE" sz="4800" i="1" dirty="0" smtClean="0">
                <a:ea typeface="ＭＳ Ｐゴシック" pitchFamily="34" charset="-128"/>
              </a:rPr>
              <a:t>Alle Verteidigungsübungen (</a:t>
            </a:r>
            <a:r>
              <a:rPr lang="de-DE" sz="4800" i="1" dirty="0" err="1" smtClean="0">
                <a:ea typeface="ＭＳ Ｐゴシック" pitchFamily="34" charset="-128"/>
              </a:rPr>
              <a:t>defending</a:t>
            </a:r>
            <a:r>
              <a:rPr lang="de-DE" sz="4800" i="1" dirty="0" smtClean="0">
                <a:ea typeface="ＭＳ Ｐゴシック" pitchFamily="34" charset="-128"/>
              </a:rPr>
              <a:t> </a:t>
            </a:r>
            <a:r>
              <a:rPr lang="de-DE" sz="4800" i="1" dirty="0" err="1" smtClean="0">
                <a:ea typeface="ＭＳ Ｐゴシック" pitchFamily="34" charset="-128"/>
              </a:rPr>
              <a:t>exercises</a:t>
            </a:r>
            <a:r>
              <a:rPr lang="de-DE" sz="4800" i="1" dirty="0" smtClean="0">
                <a:ea typeface="ＭＳ Ｐゴシック" pitchFamily="34" charset="-128"/>
              </a:rPr>
              <a:t>)bestehen aus:</a:t>
            </a:r>
            <a:endParaRPr lang="de-DE" sz="4800" b="1" u="sng" dirty="0" smtClean="0">
              <a:ea typeface="ＭＳ Ｐゴシック" pitchFamily="34" charset="-128"/>
            </a:endParaRPr>
          </a:p>
        </p:txBody>
      </p:sp>
      <p:sp>
        <p:nvSpPr>
          <p:cNvPr id="177155" name="Rectangle 3"/>
          <p:cNvSpPr>
            <a:spLocks noGrp="1" noChangeArrowheads="1"/>
          </p:cNvSpPr>
          <p:nvPr>
            <p:ph type="subTitle" idx="1"/>
          </p:nvPr>
        </p:nvSpPr>
        <p:spPr>
          <a:xfrm>
            <a:off x="533400" y="2348880"/>
            <a:ext cx="7391400" cy="3888408"/>
          </a:xfrm>
        </p:spPr>
        <p:txBody>
          <a:bodyPr lIns="92075" tIns="46038" rIns="92075" bIns="46038"/>
          <a:lstStyle/>
          <a:p>
            <a:pPr marL="809625" lvl="1" indent="-311150" algn="l" defTabSz="995363" eaLnBrk="1" hangingPunct="1">
              <a:lnSpc>
                <a:spcPct val="90000"/>
              </a:lnSpc>
              <a:buFontTx/>
              <a:buChar char="–"/>
            </a:pPr>
            <a:r>
              <a:rPr lang="de-DE" sz="3600" dirty="0" smtClean="0">
                <a:solidFill>
                  <a:srgbClr val="898989"/>
                </a:solidFill>
                <a:ea typeface="ＭＳ Ｐゴシック" pitchFamily="34" charset="-128"/>
              </a:rPr>
              <a:t> </a:t>
            </a:r>
            <a:r>
              <a:rPr lang="de-DE" sz="3600" dirty="0" smtClean="0">
                <a:solidFill>
                  <a:schemeClr val="tx1"/>
                </a:solidFill>
                <a:ea typeface="ＭＳ Ｐゴシック" pitchFamily="34" charset="-128"/>
              </a:rPr>
              <a:t>Eröffnungsphase (</a:t>
            </a:r>
            <a:r>
              <a:rPr lang="de-DE" sz="3600" dirty="0" err="1" smtClean="0">
                <a:solidFill>
                  <a:schemeClr val="tx1"/>
                </a:solidFill>
                <a:ea typeface="ＭＳ Ｐゴシック" pitchFamily="34" charset="-128"/>
              </a:rPr>
              <a:t>opening</a:t>
            </a:r>
            <a:r>
              <a:rPr lang="de-DE" sz="3600" dirty="0" smtClean="0">
                <a:solidFill>
                  <a:schemeClr val="tx1"/>
                </a:solidFill>
                <a:ea typeface="ＭＳ Ｐゴシック" pitchFamily="34" charset="-128"/>
              </a:rPr>
              <a:t>)</a:t>
            </a:r>
          </a:p>
          <a:p>
            <a:pPr marL="809625" lvl="1" indent="-311150" algn="l" defTabSz="995363" eaLnBrk="1" hangingPunct="1">
              <a:lnSpc>
                <a:spcPct val="90000"/>
              </a:lnSpc>
              <a:buFontTx/>
              <a:buChar char="–"/>
            </a:pPr>
            <a:r>
              <a:rPr lang="de-DE" sz="3600" dirty="0" smtClean="0">
                <a:solidFill>
                  <a:schemeClr val="tx1"/>
                </a:solidFill>
                <a:ea typeface="ＭＳ Ｐゴシック" pitchFamily="34" charset="-128"/>
              </a:rPr>
              <a:t> Belastungsphase (</a:t>
            </a:r>
            <a:r>
              <a:rPr lang="de-DE" sz="3600" dirty="0" err="1" smtClean="0">
                <a:solidFill>
                  <a:schemeClr val="tx1"/>
                </a:solidFill>
                <a:ea typeface="ＭＳ Ｐゴシック" pitchFamily="34" charset="-128"/>
              </a:rPr>
              <a:t>pressure</a:t>
            </a:r>
            <a:r>
              <a:rPr lang="de-DE" sz="3600" dirty="0" smtClean="0">
                <a:solidFill>
                  <a:schemeClr val="tx1"/>
                </a:solidFill>
                <a:ea typeface="ＭＳ Ｐゴシック" pitchFamily="34" charset="-128"/>
              </a:rPr>
              <a:t>)</a:t>
            </a:r>
          </a:p>
          <a:p>
            <a:pPr marL="809625" lvl="1" indent="-311150" algn="l" defTabSz="995363" eaLnBrk="1" hangingPunct="1">
              <a:lnSpc>
                <a:spcPct val="90000"/>
              </a:lnSpc>
              <a:buFontTx/>
              <a:buChar char="–"/>
            </a:pPr>
            <a:r>
              <a:rPr lang="de-DE" sz="3600" dirty="0" smtClean="0">
                <a:solidFill>
                  <a:schemeClr val="tx1"/>
                </a:solidFill>
                <a:ea typeface="ＭＳ Ｐゴシック" pitchFamily="34" charset="-128"/>
              </a:rPr>
              <a:t> Übergangsphase  (</a:t>
            </a:r>
            <a:r>
              <a:rPr lang="de-DE" sz="3600" dirty="0" err="1" smtClean="0">
                <a:solidFill>
                  <a:schemeClr val="tx1"/>
                </a:solidFill>
                <a:ea typeface="ＭＳ Ｐゴシック" pitchFamily="34" charset="-128"/>
              </a:rPr>
              <a:t>transition</a:t>
            </a:r>
            <a:r>
              <a:rPr lang="de-DE" sz="3600" dirty="0" smtClean="0">
                <a:solidFill>
                  <a:schemeClr val="tx1"/>
                </a:solidFill>
                <a:ea typeface="ＭＳ Ｐゴシック" pitchFamily="34" charset="-128"/>
              </a:rPr>
              <a:t>)                                                                      	(Ruhephase vor dem Ablassen)</a:t>
            </a:r>
          </a:p>
          <a:p>
            <a:pPr marL="809625" lvl="1" indent="-311150" algn="l" defTabSz="995363" eaLnBrk="1" hangingPunct="1">
              <a:lnSpc>
                <a:spcPct val="90000"/>
              </a:lnSpc>
              <a:buFontTx/>
              <a:buChar char="–"/>
            </a:pPr>
            <a:r>
              <a:rPr lang="de-DE" sz="3600" dirty="0" smtClean="0">
                <a:solidFill>
                  <a:schemeClr val="tx1"/>
                </a:solidFill>
                <a:ea typeface="ＭＳ Ｐゴシック" pitchFamily="34" charset="-128"/>
              </a:rPr>
              <a:t> Ablassphase    (out)</a:t>
            </a:r>
          </a:p>
          <a:p>
            <a:pPr marL="809625" lvl="1" indent="-311150" algn="l" defTabSz="995363" eaLnBrk="1" hangingPunct="1">
              <a:lnSpc>
                <a:spcPct val="90000"/>
              </a:lnSpc>
              <a:buFontTx/>
              <a:buChar char="–"/>
            </a:pPr>
            <a:r>
              <a:rPr lang="de-DE" sz="3600" dirty="0" smtClean="0">
                <a:solidFill>
                  <a:schemeClr val="tx1"/>
                </a:solidFill>
                <a:ea typeface="ＭＳ Ｐゴシック" pitchFamily="34" charset="-128"/>
              </a:rPr>
              <a:t> Bewachungsphase  (</a:t>
            </a:r>
            <a:r>
              <a:rPr lang="de-DE" sz="3600" dirty="0" err="1" smtClean="0">
                <a:solidFill>
                  <a:schemeClr val="tx1"/>
                </a:solidFill>
                <a:ea typeface="ＭＳ Ｐゴシック" pitchFamily="34" charset="-128"/>
              </a:rPr>
              <a:t>guarding</a:t>
            </a:r>
            <a:r>
              <a:rPr lang="de-DE" sz="3600" dirty="0" smtClean="0">
                <a:solidFill>
                  <a:schemeClr val="tx1"/>
                </a:solidFill>
                <a:ea typeface="ＭＳ Ｐゴシック" pitchFamily="34" charset="-128"/>
              </a:rPr>
              <a:t>)</a:t>
            </a:r>
          </a:p>
        </p:txBody>
      </p:sp>
      <p:sp>
        <p:nvSpPr>
          <p:cNvPr id="5" name="Foliennummernplatzhalter 4"/>
          <p:cNvSpPr>
            <a:spLocks noGrp="1"/>
          </p:cNvSpPr>
          <p:nvPr>
            <p:ph type="sldNum" sz="quarter" idx="12"/>
          </p:nvPr>
        </p:nvSpPr>
        <p:spPr/>
        <p:txBody>
          <a:bodyPr/>
          <a:lstStyle/>
          <a:p>
            <a:fld id="{42060E1C-7F94-48ED-A1E2-7080F3AD8941}" type="slidenum">
              <a:rPr lang="de-DE" smtClean="0"/>
              <a:pPr/>
              <a:t>47</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38459912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500"/>
                                        <p:tgtEl>
                                          <p:spTgt spid="17715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7155">
                                            <p:txEl>
                                              <p:pRg st="0" end="0"/>
                                            </p:txEl>
                                          </p:spTgt>
                                        </p:tgtEl>
                                        <p:attrNameLst>
                                          <p:attrName>style.visibility</p:attrName>
                                        </p:attrNameLst>
                                      </p:cBhvr>
                                      <p:to>
                                        <p:strVal val="visible"/>
                                      </p:to>
                                    </p:set>
                                    <p:animEffect transition="in" filter="fade">
                                      <p:cBhvr>
                                        <p:cTn id="11" dur="500"/>
                                        <p:tgtEl>
                                          <p:spTgt spid="17715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7155">
                                            <p:txEl>
                                              <p:pRg st="1" end="1"/>
                                            </p:txEl>
                                          </p:spTgt>
                                        </p:tgtEl>
                                        <p:attrNameLst>
                                          <p:attrName>style.visibility</p:attrName>
                                        </p:attrNameLst>
                                      </p:cBhvr>
                                      <p:to>
                                        <p:strVal val="visible"/>
                                      </p:to>
                                    </p:set>
                                    <p:animEffect transition="in" filter="fade">
                                      <p:cBhvr>
                                        <p:cTn id="14" dur="500"/>
                                        <p:tgtEl>
                                          <p:spTgt spid="17715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fade">
                                      <p:cBhvr>
                                        <p:cTn id="17" dur="500"/>
                                        <p:tgtEl>
                                          <p:spTgt spid="17715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7155">
                                            <p:txEl>
                                              <p:pRg st="3" end="3"/>
                                            </p:txEl>
                                          </p:spTgt>
                                        </p:tgtEl>
                                        <p:attrNameLst>
                                          <p:attrName>style.visibility</p:attrName>
                                        </p:attrNameLst>
                                      </p:cBhvr>
                                      <p:to>
                                        <p:strVal val="visible"/>
                                      </p:to>
                                    </p:set>
                                    <p:animEffect transition="in" filter="fade">
                                      <p:cBhvr>
                                        <p:cTn id="20" dur="500"/>
                                        <p:tgtEl>
                                          <p:spTgt spid="17715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7155">
                                            <p:txEl>
                                              <p:pRg st="4" end="4"/>
                                            </p:txEl>
                                          </p:spTgt>
                                        </p:tgtEl>
                                        <p:attrNameLst>
                                          <p:attrName>style.visibility</p:attrName>
                                        </p:attrNameLst>
                                      </p:cBhvr>
                                      <p:to>
                                        <p:strVal val="visible"/>
                                      </p:to>
                                    </p:set>
                                    <p:animEffect transition="in" filter="fade">
                                      <p:cBhvr>
                                        <p:cTn id="23" dur="500"/>
                                        <p:tgtEl>
                                          <p:spTgt spid="177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utoUpdateAnimBg="0"/>
      <p:bldP spid="177155"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de-DE" dirty="0" smtClean="0">
                <a:ea typeface="ＭＳ Ｐゴシック" pitchFamily="34" charset="-128"/>
              </a:rPr>
              <a:t>Eröffnung (</a:t>
            </a:r>
            <a:r>
              <a:rPr lang="de-DE" dirty="0" err="1" smtClean="0">
                <a:ea typeface="ＭＳ Ｐゴシック" pitchFamily="34" charset="-128"/>
              </a:rPr>
              <a:t>opening</a:t>
            </a:r>
            <a:r>
              <a:rPr lang="de-DE" dirty="0" smtClean="0">
                <a:ea typeface="ＭＳ Ｐゴシック" pitchFamily="34" charset="-128"/>
              </a:rPr>
              <a:t>)</a:t>
            </a:r>
          </a:p>
        </p:txBody>
      </p:sp>
      <p:pic>
        <p:nvPicPr>
          <p:cNvPr id="219139" name="Picture 3" descr="eröffnung3"/>
          <p:cNvPicPr>
            <a:picLocks noGrp="1" noChangeAspect="1" noChangeArrowheads="1"/>
          </p:cNvPicPr>
          <p:nvPr>
            <p:ph idx="1"/>
          </p:nvPr>
        </p:nvPicPr>
        <p:blipFill>
          <a:blip r:embed="rId2" cstate="print"/>
          <a:srcRect/>
          <a:stretch>
            <a:fillRect/>
          </a:stretch>
        </p:blipFill>
        <p:spPr>
          <a:xfrm>
            <a:off x="1268413" y="1600200"/>
            <a:ext cx="6607175" cy="4525963"/>
          </a:xfrm>
        </p:spPr>
      </p:pic>
      <p:sp>
        <p:nvSpPr>
          <p:cNvPr id="4" name="Foliennummernplatzhalter 3"/>
          <p:cNvSpPr>
            <a:spLocks noGrp="1"/>
          </p:cNvSpPr>
          <p:nvPr>
            <p:ph type="sldNum" sz="quarter" idx="12"/>
          </p:nvPr>
        </p:nvSpPr>
        <p:spPr/>
        <p:txBody>
          <a:bodyPr/>
          <a:lstStyle/>
          <a:p>
            <a:fld id="{42060E1C-7F94-48ED-A1E2-7080F3AD8941}" type="slidenum">
              <a:rPr lang="de-DE" smtClean="0"/>
              <a:pPr/>
              <a:t>48</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243105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0"/>
            <a:ext cx="8229600" cy="1052736"/>
          </a:xfrm>
        </p:spPr>
        <p:txBody>
          <a:bodyPr/>
          <a:lstStyle/>
          <a:p>
            <a:pPr eaLnBrk="1" hangingPunct="1"/>
            <a:r>
              <a:rPr lang="de-DE" dirty="0" smtClean="0">
                <a:ea typeface="ＭＳ Ｐゴシック" pitchFamily="34" charset="-128"/>
              </a:rPr>
              <a:t>Eröffnung - Ansatzgriff</a:t>
            </a:r>
          </a:p>
        </p:txBody>
      </p:sp>
      <p:pic>
        <p:nvPicPr>
          <p:cNvPr id="220163" name="Picture 3" descr="eröffnung7"/>
          <p:cNvPicPr>
            <a:picLocks noGrp="1" noChangeAspect="1" noChangeArrowheads="1"/>
          </p:cNvPicPr>
          <p:nvPr>
            <p:ph idx="1"/>
          </p:nvPr>
        </p:nvPicPr>
        <p:blipFill>
          <a:blip r:embed="rId2" cstate="print"/>
          <a:srcRect/>
          <a:stretch>
            <a:fillRect/>
          </a:stretch>
        </p:blipFill>
        <p:spPr>
          <a:xfrm>
            <a:off x="2851150" y="1600200"/>
            <a:ext cx="3440113" cy="4525963"/>
          </a:xfrm>
        </p:spPr>
      </p:pic>
      <p:sp>
        <p:nvSpPr>
          <p:cNvPr id="4" name="Foliennummernplatzhalter 3"/>
          <p:cNvSpPr>
            <a:spLocks noGrp="1"/>
          </p:cNvSpPr>
          <p:nvPr>
            <p:ph type="sldNum" sz="quarter" idx="12"/>
          </p:nvPr>
        </p:nvSpPr>
        <p:spPr/>
        <p:txBody>
          <a:bodyPr/>
          <a:lstStyle/>
          <a:p>
            <a:r>
              <a:rPr lang="de-DE" dirty="0" smtClean="0"/>
              <a:t>29</a:t>
            </a:r>
            <a:endParaRPr lang="de-DE" dirty="0"/>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785510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57200" y="0"/>
            <a:ext cx="8229600" cy="836712"/>
          </a:xfrm>
        </p:spPr>
        <p:txBody>
          <a:bodyPr>
            <a:normAutofit/>
          </a:bodyPr>
          <a:lstStyle/>
          <a:p>
            <a:r>
              <a:rPr lang="de-DE" altLang="de-DE" sz="3600" dirty="0" smtClean="0"/>
              <a:t>Ausbildung</a:t>
            </a:r>
          </a:p>
        </p:txBody>
      </p:sp>
      <p:sp>
        <p:nvSpPr>
          <p:cNvPr id="23555" name="Inhaltsplatzhalter 2"/>
          <p:cNvSpPr>
            <a:spLocks noGrp="1"/>
          </p:cNvSpPr>
          <p:nvPr>
            <p:ph idx="1"/>
          </p:nvPr>
        </p:nvSpPr>
        <p:spPr>
          <a:xfrm>
            <a:off x="251520" y="836712"/>
            <a:ext cx="8712968" cy="5832648"/>
          </a:xfrm>
        </p:spPr>
        <p:txBody>
          <a:bodyPr>
            <a:normAutofit/>
          </a:bodyPr>
          <a:lstStyle/>
          <a:p>
            <a:r>
              <a:rPr lang="de-DE" altLang="de-DE" sz="2800" dirty="0" smtClean="0"/>
              <a:t>Die Naturgesetze müssen die Ausbildung unseres Hundes bestimmen.</a:t>
            </a:r>
          </a:p>
          <a:p>
            <a:r>
              <a:rPr lang="en-US" sz="2800" dirty="0" smtClean="0"/>
              <a:t>The laws of nature must determine the training of the dog</a:t>
            </a:r>
            <a:endParaRPr lang="de-DE" altLang="de-DE" sz="2800" dirty="0" smtClean="0"/>
          </a:p>
          <a:p>
            <a:r>
              <a:rPr lang="de-DE" altLang="de-DE" sz="2800" dirty="0" smtClean="0"/>
              <a:t>Richtiges Erkennen und Verwenden vorhandener natürlicher Anlagen</a:t>
            </a:r>
          </a:p>
          <a:p>
            <a:r>
              <a:rPr lang="en-US" sz="2800" dirty="0" smtClean="0"/>
              <a:t>Correct identification of existing genetic predisposition</a:t>
            </a:r>
            <a:endParaRPr lang="de-DE" altLang="de-DE" sz="2800" u="sng" dirty="0" smtClean="0"/>
          </a:p>
          <a:p>
            <a:r>
              <a:rPr lang="de-DE" altLang="de-DE" sz="2800" dirty="0" smtClean="0"/>
              <a:t>Arbeiten mit Motivation, Emotionen, Selbstdisziplin, Konzentrationsfähigkeit und Stressresistenz </a:t>
            </a:r>
          </a:p>
          <a:p>
            <a:r>
              <a:rPr lang="en-US" sz="2800" dirty="0" smtClean="0"/>
              <a:t>Working with motivation, emotions, self-discipline, ability to concentrate and stress resistance</a:t>
            </a:r>
            <a:r>
              <a:rPr lang="de-DE" altLang="de-DE" sz="2800" dirty="0" smtClean="0"/>
              <a:t> </a:t>
            </a:r>
          </a:p>
        </p:txBody>
      </p:sp>
    </p:spTree>
    <p:extLst>
      <p:ext uri="{BB962C8B-B14F-4D97-AF65-F5344CB8AC3E}">
        <p14:creationId xmlns:p14="http://schemas.microsoft.com/office/powerpoint/2010/main" val="1211399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4638"/>
            <a:ext cx="8229600" cy="850106"/>
          </a:xfrm>
        </p:spPr>
        <p:txBody>
          <a:bodyPr/>
          <a:lstStyle/>
          <a:p>
            <a:pPr eaLnBrk="1" hangingPunct="1"/>
            <a:r>
              <a:rPr lang="de-DE" dirty="0" smtClean="0">
                <a:ea typeface="ＭＳ Ｐゴシック" pitchFamily="34" charset="-128"/>
              </a:rPr>
              <a:t>Eröffnung/Ansatzgriff</a:t>
            </a:r>
          </a:p>
        </p:txBody>
      </p:sp>
      <p:pic>
        <p:nvPicPr>
          <p:cNvPr id="221187" name="Picture 3" descr="eröffnung4"/>
          <p:cNvPicPr>
            <a:picLocks noGrp="1" noChangeAspect="1" noChangeArrowheads="1"/>
          </p:cNvPicPr>
          <p:nvPr>
            <p:ph sz="half" idx="1"/>
          </p:nvPr>
        </p:nvPicPr>
        <p:blipFill>
          <a:blip r:embed="rId2" cstate="print"/>
          <a:srcRect/>
          <a:stretch>
            <a:fillRect/>
          </a:stretch>
        </p:blipFill>
        <p:spPr>
          <a:xfrm>
            <a:off x="457200" y="1925638"/>
            <a:ext cx="4038600" cy="3875087"/>
          </a:xfrm>
        </p:spPr>
      </p:pic>
      <p:pic>
        <p:nvPicPr>
          <p:cNvPr id="221188" name="Picture 4" descr="eröffnung5"/>
          <p:cNvPicPr>
            <a:picLocks noGrp="1" noChangeAspect="1" noChangeArrowheads="1"/>
          </p:cNvPicPr>
          <p:nvPr>
            <p:ph sz="half" idx="2"/>
          </p:nvPr>
        </p:nvPicPr>
        <p:blipFill>
          <a:blip r:embed="rId3" cstate="print"/>
          <a:srcRect/>
          <a:stretch>
            <a:fillRect/>
          </a:stretch>
        </p:blipFill>
        <p:spPr>
          <a:xfrm>
            <a:off x="4887913" y="1600200"/>
            <a:ext cx="3557587" cy="4525963"/>
          </a:xfrm>
        </p:spPr>
      </p:pic>
      <p:sp>
        <p:nvSpPr>
          <p:cNvPr id="5" name="Foliennummernplatzhalter 4"/>
          <p:cNvSpPr>
            <a:spLocks noGrp="1"/>
          </p:cNvSpPr>
          <p:nvPr>
            <p:ph type="sldNum" sz="quarter" idx="12"/>
          </p:nvPr>
        </p:nvSpPr>
        <p:spPr/>
        <p:txBody>
          <a:bodyPr/>
          <a:lstStyle/>
          <a:p>
            <a:fld id="{42060E1C-7F94-48ED-A1E2-7080F3AD8941}" type="slidenum">
              <a:rPr lang="de-DE" smtClean="0"/>
              <a:pPr/>
              <a:t>50</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6155062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de-DE" smtClean="0">
                <a:ea typeface="ＭＳ Ｐゴシック" pitchFamily="34" charset="-128"/>
              </a:rPr>
              <a:t>Eröffnung/Ansatzgriff </a:t>
            </a:r>
          </a:p>
        </p:txBody>
      </p:sp>
      <p:pic>
        <p:nvPicPr>
          <p:cNvPr id="222211" name="Picture 3" descr="eröffnung"/>
          <p:cNvPicPr>
            <a:picLocks noGrp="1" noChangeAspect="1" noChangeArrowheads="1"/>
          </p:cNvPicPr>
          <p:nvPr>
            <p:ph sz="half" idx="1"/>
          </p:nvPr>
        </p:nvPicPr>
        <p:blipFill>
          <a:blip r:embed="rId2" cstate="print"/>
          <a:srcRect/>
          <a:stretch>
            <a:fillRect/>
          </a:stretch>
        </p:blipFill>
        <p:spPr>
          <a:xfrm>
            <a:off x="457200" y="2225675"/>
            <a:ext cx="4038600" cy="3273425"/>
          </a:xfrm>
        </p:spPr>
      </p:pic>
      <p:pic>
        <p:nvPicPr>
          <p:cNvPr id="222212" name="Picture 4" descr="eröffnung2"/>
          <p:cNvPicPr>
            <a:picLocks noGrp="1" noChangeAspect="1" noChangeArrowheads="1"/>
          </p:cNvPicPr>
          <p:nvPr>
            <p:ph sz="half" idx="2"/>
          </p:nvPr>
        </p:nvPicPr>
        <p:blipFill>
          <a:blip r:embed="rId3" cstate="print"/>
          <a:srcRect/>
          <a:stretch>
            <a:fillRect/>
          </a:stretch>
        </p:blipFill>
        <p:spPr>
          <a:xfrm>
            <a:off x="4648200" y="2024063"/>
            <a:ext cx="4038600" cy="3678237"/>
          </a:xfrm>
        </p:spPr>
      </p:pic>
      <p:sp>
        <p:nvSpPr>
          <p:cNvPr id="5" name="Foliennummernplatzhalter 4"/>
          <p:cNvSpPr>
            <a:spLocks noGrp="1"/>
          </p:cNvSpPr>
          <p:nvPr>
            <p:ph type="sldNum" sz="quarter" idx="12"/>
          </p:nvPr>
        </p:nvSpPr>
        <p:spPr/>
        <p:txBody>
          <a:bodyPr/>
          <a:lstStyle/>
          <a:p>
            <a:fld id="{42060E1C-7F94-48ED-A1E2-7080F3AD8941}" type="slidenum">
              <a:rPr lang="de-DE" smtClean="0"/>
              <a:pPr/>
              <a:t>51</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3025472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de-DE" dirty="0" smtClean="0">
                <a:ea typeface="ＭＳ Ｐゴシック" pitchFamily="34" charset="-128"/>
              </a:rPr>
              <a:t>Belastung (</a:t>
            </a:r>
            <a:r>
              <a:rPr lang="de-DE" dirty="0" err="1" smtClean="0">
                <a:ea typeface="ＭＳ Ｐゴシック" pitchFamily="34" charset="-128"/>
              </a:rPr>
              <a:t>pressure</a:t>
            </a:r>
            <a:r>
              <a:rPr lang="de-DE" dirty="0" smtClean="0">
                <a:ea typeface="ＭＳ Ｐゴシック" pitchFamily="34" charset="-128"/>
              </a:rPr>
              <a:t> </a:t>
            </a:r>
            <a:r>
              <a:rPr lang="de-DE" dirty="0" err="1" smtClean="0">
                <a:ea typeface="ＭＳ Ｐゴシック" pitchFamily="34" charset="-128"/>
              </a:rPr>
              <a:t>phase</a:t>
            </a:r>
            <a:r>
              <a:rPr lang="de-DE" dirty="0" smtClean="0">
                <a:ea typeface="ＭＳ Ｐゴシック" pitchFamily="34" charset="-128"/>
              </a:rPr>
              <a:t>)</a:t>
            </a:r>
          </a:p>
        </p:txBody>
      </p:sp>
      <p:pic>
        <p:nvPicPr>
          <p:cNvPr id="223235" name="Picture 3" descr="belastung5"/>
          <p:cNvPicPr>
            <a:picLocks noGrp="1" noChangeAspect="1" noChangeArrowheads="1"/>
          </p:cNvPicPr>
          <p:nvPr>
            <p:ph sz="half" idx="1"/>
          </p:nvPr>
        </p:nvPicPr>
        <p:blipFill>
          <a:blip r:embed="rId3" cstate="print"/>
          <a:srcRect/>
          <a:stretch>
            <a:fillRect/>
          </a:stretch>
        </p:blipFill>
        <p:spPr>
          <a:xfrm>
            <a:off x="809625" y="1600200"/>
            <a:ext cx="3332163" cy="4525963"/>
          </a:xfrm>
        </p:spPr>
      </p:pic>
      <p:pic>
        <p:nvPicPr>
          <p:cNvPr id="223236" name="Picture 4" descr="w1"/>
          <p:cNvPicPr>
            <a:picLocks noGrp="1" noChangeAspect="1" noChangeArrowheads="1"/>
          </p:cNvPicPr>
          <p:nvPr>
            <p:ph sz="half" idx="2"/>
          </p:nvPr>
        </p:nvPicPr>
        <p:blipFill>
          <a:blip r:embed="rId4" cstate="print"/>
          <a:srcRect/>
          <a:stretch>
            <a:fillRect/>
          </a:stretch>
        </p:blipFill>
        <p:spPr>
          <a:xfrm>
            <a:off x="4648200" y="1824038"/>
            <a:ext cx="4038600" cy="4076700"/>
          </a:xfrm>
        </p:spPr>
      </p:pic>
      <p:sp>
        <p:nvSpPr>
          <p:cNvPr id="5" name="Foliennummernplatzhalter 4"/>
          <p:cNvSpPr>
            <a:spLocks noGrp="1"/>
          </p:cNvSpPr>
          <p:nvPr>
            <p:ph type="sldNum" sz="quarter" idx="12"/>
          </p:nvPr>
        </p:nvSpPr>
        <p:spPr/>
        <p:txBody>
          <a:bodyPr/>
          <a:lstStyle/>
          <a:p>
            <a:fld id="{42060E1C-7F94-48ED-A1E2-7080F3AD8941}" type="slidenum">
              <a:rPr lang="de-DE" smtClean="0"/>
              <a:pPr/>
              <a:t>52</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445656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normAutofit/>
          </a:bodyPr>
          <a:lstStyle/>
          <a:p>
            <a:r>
              <a:rPr lang="de-DE" sz="4000" dirty="0" smtClean="0"/>
              <a:t>Stockbelastungstest</a:t>
            </a:r>
            <a:endParaRPr lang="de-DE" sz="4000" dirty="0"/>
          </a:p>
        </p:txBody>
      </p:sp>
      <p:sp>
        <p:nvSpPr>
          <p:cNvPr id="3" name="Inhaltsplatzhalter 2"/>
          <p:cNvSpPr>
            <a:spLocks noGrp="1"/>
          </p:cNvSpPr>
          <p:nvPr>
            <p:ph idx="1"/>
          </p:nvPr>
        </p:nvSpPr>
        <p:spPr>
          <a:xfrm>
            <a:off x="179512" y="1052736"/>
            <a:ext cx="8784976" cy="5328592"/>
          </a:xfrm>
        </p:spPr>
        <p:txBody>
          <a:bodyPr>
            <a:normAutofit fontScale="32500" lnSpcReduction="20000"/>
          </a:bodyPr>
          <a:lstStyle/>
          <a:p>
            <a:pPr>
              <a:buNone/>
            </a:pPr>
            <a:r>
              <a:rPr lang="de-DE" i="1" dirty="0" smtClean="0"/>
              <a:t>           </a:t>
            </a:r>
            <a:r>
              <a:rPr lang="de-DE" sz="7600" i="1" dirty="0" smtClean="0"/>
              <a:t>In Ländern, in denen der Stockbelastungstest gesetzlich verboten ist, kann dieser Übungsteil gemäß IGP ohne diesen durchgeführt werden</a:t>
            </a:r>
            <a:r>
              <a:rPr lang="de-DE" sz="7600" dirty="0" smtClean="0"/>
              <a:t>.</a:t>
            </a:r>
          </a:p>
          <a:p>
            <a:pPr>
              <a:buNone/>
            </a:pPr>
            <a:r>
              <a:rPr lang="en-GB" sz="7600" b="1" dirty="0" smtClean="0"/>
              <a:t>    </a:t>
            </a:r>
            <a:r>
              <a:rPr lang="en-GB" sz="7600" i="1" dirty="0" smtClean="0"/>
              <a:t>In countries where laws prohibit the stick test, these regulations can be implemented without it. </a:t>
            </a:r>
          </a:p>
          <a:p>
            <a:pPr>
              <a:buNone/>
            </a:pPr>
            <a:r>
              <a:rPr lang="de-DE" sz="7600" dirty="0" smtClean="0"/>
              <a:t>     </a:t>
            </a:r>
          </a:p>
          <a:p>
            <a:pPr>
              <a:buNone/>
            </a:pPr>
            <a:r>
              <a:rPr lang="de-DE" sz="7600" dirty="0" smtClean="0"/>
              <a:t>     In allen Belastungsphasen hat der Hund sich unbeeindruckt zu verhalten, und während der gesamten Verteidigungsübung einen </a:t>
            </a:r>
            <a:r>
              <a:rPr lang="de-DE" sz="7600" i="1" dirty="0" smtClean="0"/>
              <a:t>vollen, energischen</a:t>
            </a:r>
            <a:r>
              <a:rPr lang="de-DE" sz="7600" dirty="0" smtClean="0"/>
              <a:t> und vor allem </a:t>
            </a:r>
            <a:r>
              <a:rPr lang="de-DE" sz="7600" i="1" dirty="0" smtClean="0"/>
              <a:t>beständigen Griff</a:t>
            </a:r>
            <a:r>
              <a:rPr lang="de-DE" sz="7600" dirty="0" smtClean="0"/>
              <a:t> zu zeigen. </a:t>
            </a:r>
          </a:p>
          <a:p>
            <a:pPr>
              <a:buNone/>
            </a:pPr>
            <a:r>
              <a:rPr lang="en-GB" sz="7600" dirty="0" smtClean="0"/>
              <a:t>     In all periods of stress, the dog has to behave unimpressed, and to show a full, calm energetic and above all consistent firm grip during the entire exercise. </a:t>
            </a:r>
            <a:endParaRPr lang="de-DE" sz="7600" dirty="0" smtClean="0"/>
          </a:p>
          <a:p>
            <a:pPr>
              <a:buNone/>
            </a:pPr>
            <a:endParaRPr lang="de-DE" sz="2800" i="1" dirty="0" smtClean="0"/>
          </a:p>
          <a:p>
            <a:pPr>
              <a:buNone/>
            </a:pPr>
            <a:endParaRPr lang="de-DE" sz="2800" dirty="0" smtClean="0"/>
          </a:p>
          <a:p>
            <a:pPr>
              <a:buNone/>
            </a:pPr>
            <a:endParaRPr lang="de-DE" sz="2800" dirty="0" smtClean="0"/>
          </a:p>
          <a:p>
            <a:pPr>
              <a:buNone/>
            </a:pPr>
            <a:r>
              <a:rPr lang="de-DE" sz="2800" dirty="0" smtClean="0"/>
              <a:t>    </a:t>
            </a:r>
          </a:p>
          <a:p>
            <a:pPr>
              <a:buNone/>
            </a:pPr>
            <a:endParaRPr lang="de-DE" dirty="0" smtClean="0"/>
          </a:p>
          <a:p>
            <a:pPr>
              <a:buNone/>
            </a:pPr>
            <a:endParaRPr lang="de-DE" dirty="0"/>
          </a:p>
        </p:txBody>
      </p:sp>
      <p:sp>
        <p:nvSpPr>
          <p:cNvPr id="4" name="Fußzeilenplatzhalter 3"/>
          <p:cNvSpPr>
            <a:spLocks noGrp="1"/>
          </p:cNvSpPr>
          <p:nvPr>
            <p:ph type="ftr" sz="quarter" idx="11"/>
          </p:nvPr>
        </p:nvSpPr>
        <p:spPr>
          <a:xfrm>
            <a:off x="7164288" y="6356350"/>
            <a:ext cx="1152128" cy="365125"/>
          </a:xfrm>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53</a:t>
            </a:fld>
            <a:endParaRPr lang="de-DE" dirty="0"/>
          </a:p>
        </p:txBody>
      </p:sp>
    </p:spTree>
    <p:extLst>
      <p:ext uri="{BB962C8B-B14F-4D97-AF65-F5344CB8AC3E}">
        <p14:creationId xmlns:p14="http://schemas.microsoft.com/office/powerpoint/2010/main" val="3613228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de-DE" dirty="0" smtClean="0">
                <a:ea typeface="ＭＳ Ｐゴシック" pitchFamily="34" charset="-128"/>
              </a:rPr>
              <a:t>Übergangsphase (</a:t>
            </a:r>
            <a:r>
              <a:rPr lang="de-DE" dirty="0" err="1" smtClean="0">
                <a:ea typeface="ＭＳ Ｐゴシック" pitchFamily="34" charset="-128"/>
              </a:rPr>
              <a:t>Transitionphase</a:t>
            </a:r>
            <a:r>
              <a:rPr lang="de-DE" dirty="0" smtClean="0">
                <a:ea typeface="ＭＳ Ｐゴシック" pitchFamily="34" charset="-128"/>
              </a:rPr>
              <a:t>)</a:t>
            </a:r>
          </a:p>
        </p:txBody>
      </p:sp>
      <p:pic>
        <p:nvPicPr>
          <p:cNvPr id="224259" name="Picture 3" descr="übergang1"/>
          <p:cNvPicPr>
            <a:picLocks noGrp="1" noChangeAspect="1" noChangeArrowheads="1"/>
          </p:cNvPicPr>
          <p:nvPr>
            <p:ph idx="1"/>
          </p:nvPr>
        </p:nvPicPr>
        <p:blipFill>
          <a:blip r:embed="rId2" cstate="print"/>
          <a:srcRect/>
          <a:stretch>
            <a:fillRect/>
          </a:stretch>
        </p:blipFill>
        <p:spPr>
          <a:xfrm>
            <a:off x="1177925" y="1600200"/>
            <a:ext cx="6786563" cy="4525963"/>
          </a:xfrm>
        </p:spPr>
      </p:pic>
      <p:sp>
        <p:nvSpPr>
          <p:cNvPr id="4" name="Foliennummernplatzhalter 3"/>
          <p:cNvSpPr>
            <a:spLocks noGrp="1"/>
          </p:cNvSpPr>
          <p:nvPr>
            <p:ph type="sldNum" sz="quarter" idx="12"/>
          </p:nvPr>
        </p:nvSpPr>
        <p:spPr/>
        <p:txBody>
          <a:bodyPr/>
          <a:lstStyle/>
          <a:p>
            <a:fld id="{42060E1C-7F94-48ED-A1E2-7080F3AD8941}" type="slidenum">
              <a:rPr lang="de-DE" smtClean="0"/>
              <a:pPr/>
              <a:t>54</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917669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t>Übergangsphase/</a:t>
            </a:r>
            <a:r>
              <a:rPr lang="de-DE" sz="4000" dirty="0" err="1" smtClean="0"/>
              <a:t>Transitionphase</a:t>
            </a:r>
            <a:endParaRPr lang="de-DE" sz="4000" dirty="0"/>
          </a:p>
        </p:txBody>
      </p:sp>
      <p:sp>
        <p:nvSpPr>
          <p:cNvPr id="3" name="Inhaltsplatzhalter 2"/>
          <p:cNvSpPr>
            <a:spLocks noGrp="1"/>
          </p:cNvSpPr>
          <p:nvPr>
            <p:ph idx="1"/>
          </p:nvPr>
        </p:nvSpPr>
        <p:spPr/>
        <p:txBody>
          <a:bodyPr/>
          <a:lstStyle/>
          <a:p>
            <a:pPr>
              <a:buNone/>
            </a:pPr>
            <a:r>
              <a:rPr lang="de-DE" i="1" dirty="0" smtClean="0"/>
              <a:t>    Ab dem ruhigen Stehen des Helfers bis zum</a:t>
            </a:r>
            <a:r>
              <a:rPr lang="de-DE" dirty="0" smtClean="0"/>
              <a:t> </a:t>
            </a:r>
            <a:r>
              <a:rPr lang="de-DE" i="1" dirty="0" smtClean="0"/>
              <a:t>Ablassen ist die Übergangsphase </a:t>
            </a:r>
            <a:r>
              <a:rPr lang="de-DE" i="1" dirty="0" smtClean="0">
                <a:solidFill>
                  <a:srgbClr val="FF0000"/>
                </a:solidFill>
              </a:rPr>
              <a:t>ca. 1  Sek</a:t>
            </a:r>
            <a:r>
              <a:rPr lang="de-DE" i="1" dirty="0" smtClean="0"/>
              <a:t>.</a:t>
            </a:r>
            <a:r>
              <a:rPr lang="de-DE" dirty="0" smtClean="0"/>
              <a:t>  Nach der Übergangsphase hat der Hund  abzulassen.</a:t>
            </a:r>
          </a:p>
          <a:p>
            <a:pPr>
              <a:buNone/>
            </a:pPr>
            <a:r>
              <a:rPr lang="en-GB" dirty="0" smtClean="0"/>
              <a:t>    From the quiet standstill of the helper to the out, the transitional phase is about 1 sec.</a:t>
            </a:r>
            <a:r>
              <a:rPr lang="de-DE" dirty="0" smtClean="0"/>
              <a:t> </a:t>
            </a:r>
          </a:p>
          <a:p>
            <a:pPr>
              <a:buNone/>
            </a:pPr>
            <a:r>
              <a:rPr lang="de-DE" dirty="0" smtClean="0"/>
              <a:t>    After </a:t>
            </a:r>
            <a:r>
              <a:rPr lang="de-DE" dirty="0" err="1" smtClean="0"/>
              <a:t>the</a:t>
            </a:r>
            <a:r>
              <a:rPr lang="de-DE" dirty="0" smtClean="0"/>
              <a:t> </a:t>
            </a:r>
            <a:r>
              <a:rPr lang="de-DE" dirty="0" err="1" smtClean="0"/>
              <a:t>transition</a:t>
            </a:r>
            <a:r>
              <a:rPr lang="de-DE" dirty="0" smtClean="0"/>
              <a:t> </a:t>
            </a:r>
            <a:r>
              <a:rPr lang="de-DE" dirty="0" err="1" smtClean="0"/>
              <a:t>phase</a:t>
            </a:r>
            <a:r>
              <a:rPr lang="de-DE" dirty="0" smtClean="0"/>
              <a:t> </a:t>
            </a:r>
            <a:r>
              <a:rPr lang="de-DE" dirty="0" err="1" smtClean="0"/>
              <a:t>the</a:t>
            </a:r>
            <a:r>
              <a:rPr lang="de-DE" dirty="0" smtClean="0"/>
              <a:t> </a:t>
            </a:r>
            <a:r>
              <a:rPr lang="de-DE" dirty="0" err="1" smtClean="0"/>
              <a:t>dog</a:t>
            </a:r>
            <a:r>
              <a:rPr lang="de-DE" dirty="0" smtClean="0"/>
              <a:t> </a:t>
            </a:r>
            <a:r>
              <a:rPr lang="de-DE" dirty="0" err="1" smtClean="0"/>
              <a:t>has</a:t>
            </a:r>
            <a:r>
              <a:rPr lang="de-DE" dirty="0" smtClean="0"/>
              <a:t> </a:t>
            </a:r>
            <a:r>
              <a:rPr lang="de-DE" dirty="0" err="1" smtClean="0"/>
              <a:t>to</a:t>
            </a:r>
            <a:r>
              <a:rPr lang="de-DE" dirty="0" smtClean="0"/>
              <a:t> out</a:t>
            </a:r>
            <a:endParaRPr lang="de-DE"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55</a:t>
            </a:fld>
            <a:endParaRPr lang="de-DE" dirty="0"/>
          </a:p>
        </p:txBody>
      </p:sp>
    </p:spTree>
    <p:extLst>
      <p:ext uri="{BB962C8B-B14F-4D97-AF65-F5344CB8AC3E}">
        <p14:creationId xmlns:p14="http://schemas.microsoft.com/office/powerpoint/2010/main" val="1666398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de-DE" dirty="0" smtClean="0">
                <a:ea typeface="ＭＳ Ｐゴシック" pitchFamily="34" charset="-128"/>
              </a:rPr>
              <a:t>Ablassen (</a:t>
            </a:r>
            <a:r>
              <a:rPr lang="de-DE" dirty="0" err="1" smtClean="0">
                <a:ea typeface="ＭＳ Ｐゴシック" pitchFamily="34" charset="-128"/>
              </a:rPr>
              <a:t>directly</a:t>
            </a:r>
            <a:r>
              <a:rPr lang="de-DE" dirty="0" smtClean="0">
                <a:ea typeface="ＭＳ Ｐゴシック" pitchFamily="34" charset="-128"/>
              </a:rPr>
              <a:t>, </a:t>
            </a:r>
            <a:r>
              <a:rPr lang="de-DE" dirty="0" err="1" smtClean="0">
                <a:ea typeface="ＭＳ Ｐゴシック" pitchFamily="34" charset="-128"/>
              </a:rPr>
              <a:t>clear</a:t>
            </a:r>
            <a:r>
              <a:rPr lang="de-DE" dirty="0" smtClean="0">
                <a:ea typeface="ＭＳ Ｐゴシック" pitchFamily="34" charset="-128"/>
              </a:rPr>
              <a:t>)</a:t>
            </a:r>
          </a:p>
        </p:txBody>
      </p:sp>
      <p:pic>
        <p:nvPicPr>
          <p:cNvPr id="225283" name="Picture 3" descr="Ablass"/>
          <p:cNvPicPr>
            <a:picLocks noGrp="1" noChangeAspect="1" noChangeArrowheads="1"/>
          </p:cNvPicPr>
          <p:nvPr>
            <p:ph idx="1"/>
          </p:nvPr>
        </p:nvPicPr>
        <p:blipFill>
          <a:blip r:embed="rId2" cstate="print"/>
          <a:srcRect/>
          <a:stretch>
            <a:fillRect/>
          </a:stretch>
        </p:blipFill>
        <p:spPr>
          <a:xfrm>
            <a:off x="1177925" y="1600200"/>
            <a:ext cx="6786563" cy="4525963"/>
          </a:xfrm>
        </p:spPr>
      </p:pic>
      <p:sp>
        <p:nvSpPr>
          <p:cNvPr id="4" name="Foliennummernplatzhalter 3"/>
          <p:cNvSpPr>
            <a:spLocks noGrp="1"/>
          </p:cNvSpPr>
          <p:nvPr>
            <p:ph type="sldNum" sz="quarter" idx="12"/>
          </p:nvPr>
        </p:nvSpPr>
        <p:spPr/>
        <p:txBody>
          <a:bodyPr/>
          <a:lstStyle/>
          <a:p>
            <a:fld id="{42060E1C-7F94-48ED-A1E2-7080F3AD8941}" type="slidenum">
              <a:rPr lang="de-DE" smtClean="0"/>
              <a:pPr/>
              <a:t>56</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655665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Grp="1" noChangeArrowheads="1"/>
          </p:cNvSpPr>
          <p:nvPr>
            <p:ph type="title"/>
          </p:nvPr>
        </p:nvSpPr>
        <p:spPr>
          <a:xfrm>
            <a:off x="249238" y="179388"/>
            <a:ext cx="8645525" cy="873348"/>
          </a:xfrm>
        </p:spPr>
        <p:txBody>
          <a:bodyPr/>
          <a:lstStyle/>
          <a:p>
            <a:r>
              <a:rPr lang="en-US" sz="3200" dirty="0" err="1" smtClean="0">
                <a:solidFill>
                  <a:srgbClr val="FF0000"/>
                </a:solidFill>
                <a:ea typeface="ＭＳ Ｐゴシック" pitchFamily="34" charset="-128"/>
                <a:cs typeface="Arial" pitchFamily="34" charset="0"/>
              </a:rPr>
              <a:t>Pflichtentwertungen</a:t>
            </a:r>
            <a:r>
              <a:rPr lang="en-US" sz="3200" b="1" u="sng" dirty="0" smtClean="0">
                <a:solidFill>
                  <a:srgbClr val="FF0000"/>
                </a:solidFill>
                <a:ea typeface="ＭＳ Ｐゴシック" pitchFamily="34" charset="-128"/>
                <a:cs typeface="Arial" pitchFamily="34" charset="0"/>
              </a:rPr>
              <a:t> </a:t>
            </a:r>
            <a:r>
              <a:rPr lang="de-DE" sz="3200" dirty="0" err="1" smtClean="0">
                <a:solidFill>
                  <a:srgbClr val="FF0000"/>
                </a:solidFill>
              </a:rPr>
              <a:t>mandatory</a:t>
            </a:r>
            <a:r>
              <a:rPr lang="de-DE" sz="3200" dirty="0" smtClean="0">
                <a:solidFill>
                  <a:srgbClr val="FF0000"/>
                </a:solidFill>
              </a:rPr>
              <a:t> </a:t>
            </a:r>
            <a:r>
              <a:rPr lang="de-DE" sz="3200" dirty="0" err="1" smtClean="0">
                <a:solidFill>
                  <a:srgbClr val="FF0000"/>
                </a:solidFill>
              </a:rPr>
              <a:t>deduction</a:t>
            </a:r>
            <a:endParaRPr lang="en-US" sz="3200" b="1" u="sng" dirty="0" smtClean="0">
              <a:solidFill>
                <a:srgbClr val="FF0000"/>
              </a:solidFill>
              <a:ea typeface="ＭＳ Ｐゴシック" pitchFamily="34" charset="-128"/>
              <a:cs typeface="Arial" pitchFamily="34" charset="0"/>
            </a:endParaRPr>
          </a:p>
        </p:txBody>
      </p:sp>
      <p:pic>
        <p:nvPicPr>
          <p:cNvPr id="238595" name="Picture 2"/>
          <p:cNvPicPr>
            <a:picLocks noChangeAspect="1" noChangeArrowheads="1"/>
          </p:cNvPicPr>
          <p:nvPr/>
        </p:nvPicPr>
        <p:blipFill>
          <a:blip r:embed="rId3" cstate="print"/>
          <a:srcRect/>
          <a:stretch>
            <a:fillRect/>
          </a:stretch>
        </p:blipFill>
        <p:spPr bwMode="auto">
          <a:xfrm>
            <a:off x="247650" y="1285875"/>
            <a:ext cx="8218488" cy="5116513"/>
          </a:xfrm>
          <a:prstGeom prst="rect">
            <a:avLst/>
          </a:prstGeom>
          <a:noFill/>
          <a:ln w="12700">
            <a:noFill/>
            <a:miter lim="800000"/>
            <a:headEnd/>
            <a:tailEnd/>
          </a:ln>
        </p:spPr>
      </p:pic>
      <p:sp>
        <p:nvSpPr>
          <p:cNvPr id="4" name="Foliennummernplatzhalter 3"/>
          <p:cNvSpPr>
            <a:spLocks noGrp="1"/>
          </p:cNvSpPr>
          <p:nvPr>
            <p:ph type="sldNum" sz="quarter" idx="12"/>
          </p:nvPr>
        </p:nvSpPr>
        <p:spPr/>
        <p:txBody>
          <a:bodyPr/>
          <a:lstStyle/>
          <a:p>
            <a:fld id="{42060E1C-7F94-48ED-A1E2-7080F3AD8941}" type="slidenum">
              <a:rPr lang="de-DE" smtClean="0"/>
              <a:pPr/>
              <a:t>57</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623535328"/>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de-DE" dirty="0" smtClean="0">
                <a:ea typeface="ＭＳ Ｐゴシック" pitchFamily="34" charset="-128"/>
              </a:rPr>
              <a:t>Bewachung (</a:t>
            </a:r>
            <a:r>
              <a:rPr lang="de-DE" dirty="0" err="1" smtClean="0">
                <a:ea typeface="ＭＳ Ｐゴシック" pitchFamily="34" charset="-128"/>
              </a:rPr>
              <a:t>guarding</a:t>
            </a:r>
            <a:r>
              <a:rPr lang="de-DE" dirty="0" smtClean="0">
                <a:ea typeface="ＭＳ Ｐゴシック" pitchFamily="34" charset="-128"/>
              </a:rPr>
              <a:t> </a:t>
            </a:r>
            <a:r>
              <a:rPr lang="de-DE" dirty="0" err="1" smtClean="0">
                <a:ea typeface="ＭＳ Ｐゴシック" pitchFamily="34" charset="-128"/>
              </a:rPr>
              <a:t>phase</a:t>
            </a:r>
            <a:r>
              <a:rPr lang="de-DE" dirty="0" smtClean="0">
                <a:ea typeface="ＭＳ Ｐゴシック" pitchFamily="34" charset="-128"/>
              </a:rPr>
              <a:t>)</a:t>
            </a:r>
          </a:p>
        </p:txBody>
      </p:sp>
      <p:pic>
        <p:nvPicPr>
          <p:cNvPr id="226307" name="Picture 3" descr="bewachen"/>
          <p:cNvPicPr>
            <a:picLocks noGrp="1" noChangeAspect="1" noChangeArrowheads="1"/>
          </p:cNvPicPr>
          <p:nvPr>
            <p:ph sz="half" idx="1"/>
          </p:nvPr>
        </p:nvPicPr>
        <p:blipFill>
          <a:blip r:embed="rId2" cstate="print"/>
          <a:srcRect/>
          <a:stretch>
            <a:fillRect/>
          </a:stretch>
        </p:blipFill>
        <p:spPr>
          <a:xfrm>
            <a:off x="530225" y="1600200"/>
            <a:ext cx="3892550" cy="4525963"/>
          </a:xfrm>
        </p:spPr>
      </p:pic>
      <p:pic>
        <p:nvPicPr>
          <p:cNvPr id="226308" name="Picture 4" descr="bewachen7"/>
          <p:cNvPicPr>
            <a:picLocks noGrp="1" noChangeAspect="1" noChangeArrowheads="1"/>
          </p:cNvPicPr>
          <p:nvPr>
            <p:ph sz="half" idx="2"/>
          </p:nvPr>
        </p:nvPicPr>
        <p:blipFill>
          <a:blip r:embed="rId3" cstate="print"/>
          <a:srcRect/>
          <a:stretch>
            <a:fillRect/>
          </a:stretch>
        </p:blipFill>
        <p:spPr>
          <a:xfrm>
            <a:off x="4648200" y="1933575"/>
            <a:ext cx="4038600" cy="3859213"/>
          </a:xfrm>
        </p:spPr>
      </p:pic>
      <p:sp>
        <p:nvSpPr>
          <p:cNvPr id="5" name="Foliennummernplatzhalter 4"/>
          <p:cNvSpPr>
            <a:spLocks noGrp="1"/>
          </p:cNvSpPr>
          <p:nvPr>
            <p:ph type="sldNum" sz="quarter" idx="12"/>
          </p:nvPr>
        </p:nvSpPr>
        <p:spPr/>
        <p:txBody>
          <a:bodyPr/>
          <a:lstStyle/>
          <a:p>
            <a:fld id="{42060E1C-7F94-48ED-A1E2-7080F3AD8941}" type="slidenum">
              <a:rPr lang="de-DE" smtClean="0"/>
              <a:pPr/>
              <a:t>58</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4151891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052736"/>
          </a:xfrm>
        </p:spPr>
        <p:txBody>
          <a:bodyPr>
            <a:normAutofit/>
          </a:bodyPr>
          <a:lstStyle/>
          <a:p>
            <a:r>
              <a:rPr lang="de-DE" sz="4000" dirty="0" smtClean="0"/>
              <a:t>Bewachung nach PO</a:t>
            </a:r>
            <a:endParaRPr lang="de-DE" sz="4000" dirty="0"/>
          </a:p>
        </p:txBody>
      </p:sp>
      <p:sp>
        <p:nvSpPr>
          <p:cNvPr id="3" name="Inhaltsplatzhalter 2"/>
          <p:cNvSpPr>
            <a:spLocks noGrp="1"/>
          </p:cNvSpPr>
          <p:nvPr>
            <p:ph idx="1"/>
          </p:nvPr>
        </p:nvSpPr>
        <p:spPr/>
        <p:txBody>
          <a:bodyPr/>
          <a:lstStyle/>
          <a:p>
            <a:pPr>
              <a:buNone/>
            </a:pPr>
            <a:r>
              <a:rPr lang="de-DE" dirty="0" smtClean="0"/>
              <a:t>   Nach dem Trennen hat der Hund den Helfer </a:t>
            </a:r>
            <a:r>
              <a:rPr lang="de-DE" i="1" dirty="0" smtClean="0"/>
              <a:t>aufmerksam, selbstsicher mit hoher Dominanz zu bewachen. </a:t>
            </a:r>
          </a:p>
          <a:p>
            <a:pPr>
              <a:buNone/>
            </a:pPr>
            <a:r>
              <a:rPr lang="en-GB" dirty="0" smtClean="0"/>
              <a:t>   After the out the dog must guard the helper powerful, attentive, showing confidence with high dominance.</a:t>
            </a:r>
            <a:endParaRPr lang="de-DE" i="1" dirty="0" smtClean="0"/>
          </a:p>
          <a:p>
            <a:pPr>
              <a:buNone/>
            </a:pPr>
            <a:endParaRPr lang="de-DE" dirty="0" smtClean="0"/>
          </a:p>
          <a:p>
            <a:pPr>
              <a:buNone/>
            </a:pP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a:xfrm>
            <a:off x="6516216" y="6492875"/>
            <a:ext cx="2133600" cy="365125"/>
          </a:xfrm>
        </p:spPr>
        <p:txBody>
          <a:bodyPr/>
          <a:lstStyle/>
          <a:p>
            <a:fld id="{42060E1C-7F94-48ED-A1E2-7080F3AD8941}" type="slidenum">
              <a:rPr lang="de-DE" smtClean="0"/>
              <a:pPr/>
              <a:t>59</a:t>
            </a:fld>
            <a:endParaRPr lang="de-DE"/>
          </a:p>
        </p:txBody>
      </p:sp>
    </p:spTree>
    <p:extLst>
      <p:ext uri="{BB962C8B-B14F-4D97-AF65-F5344CB8AC3E}">
        <p14:creationId xmlns:p14="http://schemas.microsoft.com/office/powerpoint/2010/main" val="3563668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457200" y="0"/>
            <a:ext cx="8229600" cy="1196752"/>
          </a:xfrm>
        </p:spPr>
        <p:txBody>
          <a:bodyPr>
            <a:normAutofit/>
          </a:bodyPr>
          <a:lstStyle/>
          <a:p>
            <a:r>
              <a:rPr lang="de-DE" altLang="de-DE" sz="3600" dirty="0" smtClean="0"/>
              <a:t>Basis moderner Ausbildung/</a:t>
            </a:r>
            <a:r>
              <a:rPr lang="en-US" altLang="de-DE" sz="3600" dirty="0" smtClean="0"/>
              <a:t>Basis of modern Training</a:t>
            </a:r>
            <a:endParaRPr lang="de-DE" altLang="de-DE" sz="3600" dirty="0" smtClean="0"/>
          </a:p>
        </p:txBody>
      </p:sp>
      <p:sp>
        <p:nvSpPr>
          <p:cNvPr id="30723" name="Inhaltsplatzhalter 2"/>
          <p:cNvSpPr>
            <a:spLocks noGrp="1"/>
          </p:cNvSpPr>
          <p:nvPr>
            <p:ph sz="half" idx="1"/>
          </p:nvPr>
        </p:nvSpPr>
        <p:spPr>
          <a:xfrm>
            <a:off x="179512" y="1124744"/>
            <a:ext cx="4316288" cy="5733256"/>
          </a:xfrm>
        </p:spPr>
        <p:txBody>
          <a:bodyPr>
            <a:noAutofit/>
          </a:bodyPr>
          <a:lstStyle/>
          <a:p>
            <a:r>
              <a:rPr lang="de-DE" altLang="de-DE" dirty="0" smtClean="0"/>
              <a:t>Positive Verstärkung mit Futter, Lob oder Beute – individuell auf den Hund abgestimmt – bestimmen den Umgang mit dem Hund. (Lernprozess)</a:t>
            </a:r>
          </a:p>
          <a:p>
            <a:r>
              <a:rPr lang="de-DE" altLang="de-DE" dirty="0" smtClean="0"/>
              <a:t>Korrekturen werden gesetzt, eine überzogene Reaktion darf man nicht erkennen. (kein Stress/Angst)</a:t>
            </a:r>
          </a:p>
          <a:p>
            <a:r>
              <a:rPr lang="de-DE" altLang="de-DE" dirty="0" smtClean="0"/>
              <a:t>Ziel ist der freudige, ausdrucksstarke Hund.</a:t>
            </a:r>
          </a:p>
        </p:txBody>
      </p:sp>
      <p:sp>
        <p:nvSpPr>
          <p:cNvPr id="30724" name="Inhaltsplatzhalter 3"/>
          <p:cNvSpPr>
            <a:spLocks noGrp="1"/>
          </p:cNvSpPr>
          <p:nvPr>
            <p:ph sz="half" idx="2"/>
          </p:nvPr>
        </p:nvSpPr>
        <p:spPr>
          <a:xfrm>
            <a:off x="4648200" y="1341438"/>
            <a:ext cx="4387850" cy="5400675"/>
          </a:xfrm>
        </p:spPr>
        <p:txBody>
          <a:bodyPr/>
          <a:lstStyle/>
          <a:p>
            <a:r>
              <a:rPr lang="en-US" altLang="de-DE" dirty="0" smtClean="0"/>
              <a:t>Positive reinforcement with food, praise or prey - individually matched to the dog - determine how to handle the dog. (Learning process)</a:t>
            </a:r>
          </a:p>
          <a:p>
            <a:r>
              <a:rPr lang="en-US" altLang="de-DE" dirty="0" smtClean="0"/>
              <a:t>Corrections are set, an excessive response should not be seen. (no stress / anxiety)</a:t>
            </a:r>
          </a:p>
          <a:p>
            <a:r>
              <a:rPr lang="en-US" altLang="de-DE" dirty="0" smtClean="0"/>
              <a:t>The goal is a happy, expressive dog.</a:t>
            </a:r>
          </a:p>
          <a:p>
            <a:endParaRPr lang="en-US" altLang="de-DE" dirty="0" smtClean="0"/>
          </a:p>
          <a:p>
            <a:endParaRPr lang="de-DE" altLang="de-DE" dirty="0" smtClean="0"/>
          </a:p>
        </p:txBody>
      </p:sp>
    </p:spTree>
    <p:extLst>
      <p:ext uri="{BB962C8B-B14F-4D97-AF65-F5344CB8AC3E}">
        <p14:creationId xmlns:p14="http://schemas.microsoft.com/office/powerpoint/2010/main" val="1901407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Diegel</a:t>
            </a:r>
            <a:endParaRPr lang="de-DE"/>
          </a:p>
        </p:txBody>
      </p:sp>
      <p:sp>
        <p:nvSpPr>
          <p:cNvPr id="3" name="Foliennummernplatzhalter 2"/>
          <p:cNvSpPr>
            <a:spLocks noGrp="1"/>
          </p:cNvSpPr>
          <p:nvPr>
            <p:ph type="sldNum" sz="quarter" idx="12"/>
          </p:nvPr>
        </p:nvSpPr>
        <p:spPr/>
        <p:txBody>
          <a:bodyPr/>
          <a:lstStyle/>
          <a:p>
            <a:fld id="{42060E1C-7F94-48ED-A1E2-7080F3AD8941}" type="slidenum">
              <a:rPr lang="de-DE" smtClean="0"/>
              <a:pPr/>
              <a:t>60</a:t>
            </a:fld>
            <a:endParaRPr lang="de-DE"/>
          </a:p>
        </p:txBody>
      </p:sp>
      <p:graphicFrame>
        <p:nvGraphicFramePr>
          <p:cNvPr id="4" name="Tabelle 3"/>
          <p:cNvGraphicFramePr>
            <a:graphicFrameLocks noGrp="1"/>
          </p:cNvGraphicFramePr>
          <p:nvPr/>
        </p:nvGraphicFramePr>
        <p:xfrm>
          <a:off x="971600" y="260648"/>
          <a:ext cx="7560840" cy="5862320"/>
        </p:xfrm>
        <a:graphic>
          <a:graphicData uri="http://schemas.openxmlformats.org/drawingml/2006/table">
            <a:tbl>
              <a:tblPr/>
              <a:tblGrid>
                <a:gridCol w="3735572"/>
                <a:gridCol w="3825268"/>
              </a:tblGrid>
              <a:tr h="831377">
                <a:tc>
                  <a:txBody>
                    <a:bodyPr/>
                    <a:lstStyle/>
                    <a:p>
                      <a:pPr algn="just">
                        <a:lnSpc>
                          <a:spcPct val="115000"/>
                        </a:lnSpc>
                        <a:spcAft>
                          <a:spcPts val="1000"/>
                        </a:spcAft>
                      </a:pPr>
                      <a:r>
                        <a:rPr lang="de-DE" sz="1800" dirty="0">
                          <a:solidFill>
                            <a:srgbClr val="000000"/>
                          </a:solidFill>
                          <a:latin typeface="+mn-lt"/>
                          <a:ea typeface="Calibri"/>
                          <a:cs typeface="Times New Roman"/>
                        </a:rPr>
                        <a:t>Entwertung um eine Note</a:t>
                      </a:r>
                      <a:endParaRPr lang="de-DE" sz="1800" dirty="0">
                        <a:latin typeface="+mn-lt"/>
                        <a:ea typeface="Calibri"/>
                        <a:cs typeface="Times New Roman"/>
                      </a:endParaRP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5000"/>
                        </a:lnSpc>
                        <a:spcAft>
                          <a:spcPts val="800"/>
                        </a:spcAft>
                        <a:buFont typeface="Symbol"/>
                        <a:buChar char=""/>
                        <a:tabLst>
                          <a:tab pos="457200" algn="l"/>
                        </a:tabLst>
                      </a:pPr>
                      <a:r>
                        <a:rPr lang="de-DE" sz="1800" dirty="0">
                          <a:solidFill>
                            <a:srgbClr val="000000"/>
                          </a:solidFill>
                          <a:latin typeface="+mn-lt"/>
                          <a:ea typeface="Calibri"/>
                          <a:cs typeface="Symbol"/>
                        </a:rPr>
                        <a:t>leicht unaufmerksames Bewachen und/oder leicht lästig in der Bewachungsphase</a:t>
                      </a: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377">
                <a:tc>
                  <a:txBody>
                    <a:bodyPr/>
                    <a:lstStyle/>
                    <a:p>
                      <a:pPr algn="just">
                        <a:lnSpc>
                          <a:spcPct val="115000"/>
                        </a:lnSpc>
                        <a:spcAft>
                          <a:spcPts val="1000"/>
                        </a:spcAft>
                      </a:pPr>
                      <a:r>
                        <a:rPr lang="de-DE" sz="1800" dirty="0">
                          <a:solidFill>
                            <a:srgbClr val="000000"/>
                          </a:solidFill>
                          <a:latin typeface="+mn-lt"/>
                          <a:ea typeface="Calibri"/>
                          <a:cs typeface="Times New Roman"/>
                        </a:rPr>
                        <a:t>Entwertung um zwei Noten</a:t>
                      </a:r>
                      <a:endParaRPr lang="de-DE" sz="1800" dirty="0">
                        <a:latin typeface="+mn-lt"/>
                        <a:ea typeface="Calibri"/>
                        <a:cs typeface="Times New Roman"/>
                      </a:endParaRP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de-DE" sz="1800" dirty="0">
                          <a:solidFill>
                            <a:srgbClr val="000000"/>
                          </a:solidFill>
                          <a:latin typeface="+mn-lt"/>
                          <a:ea typeface="Calibri"/>
                          <a:cs typeface="Symbol"/>
                        </a:rPr>
                        <a:t>stark unaufmerksames Bewachen und/oder stark lästig in der Bewachungsphase</a:t>
                      </a: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455">
                <a:tc>
                  <a:txBody>
                    <a:bodyPr/>
                    <a:lstStyle/>
                    <a:p>
                      <a:pPr algn="just">
                        <a:lnSpc>
                          <a:spcPct val="115000"/>
                        </a:lnSpc>
                        <a:spcAft>
                          <a:spcPts val="1000"/>
                        </a:spcAft>
                      </a:pPr>
                      <a:r>
                        <a:rPr lang="de-DE" sz="1800" dirty="0">
                          <a:solidFill>
                            <a:srgbClr val="000000"/>
                          </a:solidFill>
                          <a:latin typeface="+mn-lt"/>
                          <a:ea typeface="Calibri"/>
                          <a:cs typeface="Times New Roman"/>
                        </a:rPr>
                        <a:t>Entwertung um drei Noten</a:t>
                      </a:r>
                      <a:endParaRPr lang="de-DE" sz="1800" dirty="0">
                        <a:latin typeface="+mn-lt"/>
                        <a:ea typeface="Calibri"/>
                        <a:cs typeface="Times New Roman"/>
                      </a:endParaRP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de-DE" sz="1800" dirty="0">
                          <a:solidFill>
                            <a:srgbClr val="000000"/>
                          </a:solidFill>
                          <a:latin typeface="+mn-lt"/>
                          <a:ea typeface="Calibri"/>
                          <a:cs typeface="Symbol"/>
                        </a:rPr>
                        <a:t>bewacht der Hund den Helfer nicht, bleibt aber am Helfer</a:t>
                      </a: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377">
                <a:tc>
                  <a:txBody>
                    <a:bodyPr/>
                    <a:lstStyle/>
                    <a:p>
                      <a:pPr algn="just">
                        <a:lnSpc>
                          <a:spcPct val="115000"/>
                        </a:lnSpc>
                        <a:spcAft>
                          <a:spcPts val="1000"/>
                        </a:spcAft>
                      </a:pPr>
                      <a:r>
                        <a:rPr lang="de-DE" sz="1800">
                          <a:solidFill>
                            <a:srgbClr val="000000"/>
                          </a:solidFill>
                          <a:latin typeface="+mn-lt"/>
                          <a:ea typeface="Calibri"/>
                          <a:cs typeface="Times New Roman"/>
                        </a:rPr>
                        <a:t>Mangelhaft</a:t>
                      </a:r>
                      <a:endParaRPr lang="de-DE" sz="1800">
                        <a:latin typeface="+mn-lt"/>
                        <a:ea typeface="Calibri"/>
                        <a:cs typeface="Times New Roman"/>
                      </a:endParaRP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de-DE" sz="1800" dirty="0">
                          <a:solidFill>
                            <a:srgbClr val="000000"/>
                          </a:solidFill>
                          <a:latin typeface="+mn-lt"/>
                          <a:ea typeface="Calibri"/>
                          <a:cs typeface="Symbol"/>
                        </a:rPr>
                        <a:t>kommt der Hund dem herankommenden Hundeführer entgegen (RA)</a:t>
                      </a: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4303">
                <a:tc>
                  <a:txBody>
                    <a:bodyPr/>
                    <a:lstStyle/>
                    <a:p>
                      <a:pPr algn="just">
                        <a:lnSpc>
                          <a:spcPct val="115000"/>
                        </a:lnSpc>
                        <a:spcAft>
                          <a:spcPts val="1000"/>
                        </a:spcAft>
                      </a:pPr>
                      <a:r>
                        <a:rPr lang="de-DE" sz="1800" dirty="0">
                          <a:solidFill>
                            <a:srgbClr val="000000"/>
                          </a:solidFill>
                          <a:latin typeface="+mn-lt"/>
                          <a:ea typeface="Calibri"/>
                          <a:cs typeface="Times New Roman"/>
                        </a:rPr>
                        <a:t>Abbruch</a:t>
                      </a:r>
                      <a:endParaRPr lang="de-DE" sz="1800" dirty="0">
                        <a:latin typeface="+mn-lt"/>
                        <a:ea typeface="Calibri"/>
                        <a:cs typeface="Times New Roman"/>
                      </a:endParaRP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de-DE" sz="1800" dirty="0">
                          <a:solidFill>
                            <a:srgbClr val="000000"/>
                          </a:solidFill>
                          <a:latin typeface="+mn-lt"/>
                          <a:ea typeface="Calibri"/>
                          <a:cs typeface="Symbol"/>
                        </a:rPr>
                        <a:t>hält der Hund den Belastungen durch den Helfer nicht stand, kommt vom Schutzarm ab und lässt sich verdrängen (</a:t>
                      </a:r>
                      <a:r>
                        <a:rPr lang="de-DE" sz="1800" i="1" dirty="0">
                          <a:solidFill>
                            <a:srgbClr val="000000"/>
                          </a:solidFill>
                          <a:latin typeface="+mn-lt"/>
                          <a:ea typeface="Calibri"/>
                          <a:cs typeface="Symbol"/>
                        </a:rPr>
                        <a:t>TSB </a:t>
                      </a:r>
                      <a:r>
                        <a:rPr lang="de-DE" sz="1800" i="1" dirty="0" err="1">
                          <a:solidFill>
                            <a:srgbClr val="000000"/>
                          </a:solidFill>
                          <a:latin typeface="+mn-lt"/>
                          <a:ea typeface="Calibri"/>
                          <a:cs typeface="Symbol"/>
                        </a:rPr>
                        <a:t>ng</a:t>
                      </a:r>
                      <a:r>
                        <a:rPr lang="de-DE" sz="1800" dirty="0">
                          <a:solidFill>
                            <a:srgbClr val="000000"/>
                          </a:solidFill>
                          <a:latin typeface="+mn-lt"/>
                          <a:ea typeface="Calibri"/>
                          <a:cs typeface="Symbol"/>
                        </a:rPr>
                        <a:t>)</a:t>
                      </a:r>
                    </a:p>
                    <a:p>
                      <a:pPr marL="342900" lvl="0" indent="-342900">
                        <a:lnSpc>
                          <a:spcPct val="105000"/>
                        </a:lnSpc>
                        <a:spcAft>
                          <a:spcPts val="800"/>
                        </a:spcAft>
                        <a:buFont typeface="Symbol"/>
                        <a:buChar char=""/>
                        <a:tabLst>
                          <a:tab pos="457200" algn="l"/>
                        </a:tabLst>
                      </a:pPr>
                      <a:r>
                        <a:rPr lang="de-DE" sz="1800" dirty="0">
                          <a:solidFill>
                            <a:srgbClr val="000000"/>
                          </a:solidFill>
                          <a:latin typeface="+mn-lt"/>
                          <a:ea typeface="Calibri"/>
                          <a:cs typeface="Symbol"/>
                        </a:rPr>
                        <a:t>verlässt der Hund den Helfer vor der Leistungsrichter- Anweisung zum Herantreten oder gibt der Hundeführer ein Hörzeichen damit der Hund am HL bleibt</a:t>
                      </a:r>
                    </a:p>
                  </a:txBody>
                  <a:tcPr marL="67417" marR="67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1741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Diegel</a:t>
            </a:r>
            <a:endParaRPr lang="de-DE"/>
          </a:p>
        </p:txBody>
      </p:sp>
      <p:sp>
        <p:nvSpPr>
          <p:cNvPr id="3" name="Foliennummernplatzhalter 2"/>
          <p:cNvSpPr>
            <a:spLocks noGrp="1"/>
          </p:cNvSpPr>
          <p:nvPr>
            <p:ph type="sldNum" sz="quarter" idx="12"/>
          </p:nvPr>
        </p:nvSpPr>
        <p:spPr/>
        <p:txBody>
          <a:bodyPr/>
          <a:lstStyle/>
          <a:p>
            <a:fld id="{42060E1C-7F94-48ED-A1E2-7080F3AD8941}" type="slidenum">
              <a:rPr lang="de-DE" smtClean="0"/>
              <a:pPr/>
              <a:t>61</a:t>
            </a:fld>
            <a:endParaRPr lang="de-DE"/>
          </a:p>
        </p:txBody>
      </p:sp>
      <p:graphicFrame>
        <p:nvGraphicFramePr>
          <p:cNvPr id="4" name="Tabelle 3"/>
          <p:cNvGraphicFramePr>
            <a:graphicFrameLocks noGrp="1"/>
          </p:cNvGraphicFramePr>
          <p:nvPr/>
        </p:nvGraphicFramePr>
        <p:xfrm>
          <a:off x="323528" y="476672"/>
          <a:ext cx="8280920" cy="5684714"/>
        </p:xfrm>
        <a:graphic>
          <a:graphicData uri="http://schemas.openxmlformats.org/drawingml/2006/table">
            <a:tbl>
              <a:tblPr/>
              <a:tblGrid>
                <a:gridCol w="3897822"/>
                <a:gridCol w="4383098"/>
              </a:tblGrid>
              <a:tr h="696703">
                <a:tc>
                  <a:txBody>
                    <a:bodyPr/>
                    <a:lstStyle/>
                    <a:p>
                      <a:pPr algn="just">
                        <a:spcAft>
                          <a:spcPts val="1000"/>
                        </a:spcAft>
                      </a:pPr>
                      <a:r>
                        <a:rPr lang="en-US" sz="1800" b="1" dirty="0">
                          <a:latin typeface="Calibri"/>
                          <a:ea typeface="Times New Roman"/>
                          <a:cs typeface="Times New Roman"/>
                        </a:rPr>
                        <a:t>Deduction of One </a:t>
                      </a:r>
                      <a:r>
                        <a:rPr lang="en-US" sz="1800" b="1" dirty="0" err="1">
                          <a:latin typeface="Calibri"/>
                          <a:ea typeface="Times New Roman"/>
                          <a:cs typeface="Times New Roman"/>
                        </a:rPr>
                        <a:t>Catagory</a:t>
                      </a:r>
                      <a:endParaRPr lang="de-DE"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en-GB" sz="1800" b="1">
                          <a:latin typeface="Calibri"/>
                          <a:ea typeface="Times New Roman"/>
                          <a:cs typeface="Symbol"/>
                        </a:rPr>
                        <a:t>slightly inattentive guarding and / or slight bothering in the guarding phase</a:t>
                      </a:r>
                      <a:endParaRPr lang="de-DE" sz="1800">
                        <a:latin typeface="Calibri"/>
                        <a:ea typeface="Times New Roman"/>
                        <a:cs typeface="Symbo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703">
                <a:tc>
                  <a:txBody>
                    <a:bodyPr/>
                    <a:lstStyle/>
                    <a:p>
                      <a:pPr algn="just">
                        <a:spcAft>
                          <a:spcPts val="1000"/>
                        </a:spcAft>
                      </a:pPr>
                      <a:r>
                        <a:rPr lang="en-US" sz="1800" b="1" dirty="0">
                          <a:latin typeface="Calibri"/>
                          <a:ea typeface="Times New Roman"/>
                          <a:cs typeface="Times New Roman"/>
                        </a:rPr>
                        <a:t>Deduction of Two </a:t>
                      </a:r>
                      <a:r>
                        <a:rPr lang="en-US" sz="1800" b="1" dirty="0" err="1">
                          <a:latin typeface="Calibri"/>
                          <a:ea typeface="Times New Roman"/>
                          <a:cs typeface="Times New Roman"/>
                        </a:rPr>
                        <a:t>Catagories</a:t>
                      </a:r>
                      <a:endParaRPr lang="de-DE"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en-GB" sz="1800" b="1" dirty="0">
                          <a:latin typeface="Calibri"/>
                          <a:ea typeface="Times New Roman"/>
                          <a:cs typeface="Symbol"/>
                        </a:rPr>
                        <a:t>Very inattentive guarding and / or a lot of bothering in the guarding phase</a:t>
                      </a:r>
                      <a:endParaRPr lang="de-DE" sz="1800" dirty="0">
                        <a:latin typeface="Calibri"/>
                        <a:ea typeface="Times New Roman"/>
                        <a:cs typeface="Symbo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076">
                <a:tc>
                  <a:txBody>
                    <a:bodyPr/>
                    <a:lstStyle/>
                    <a:p>
                      <a:pPr algn="just">
                        <a:spcAft>
                          <a:spcPts val="1000"/>
                        </a:spcAft>
                      </a:pPr>
                      <a:r>
                        <a:rPr lang="en-US" sz="1800" b="1">
                          <a:latin typeface="Calibri"/>
                          <a:ea typeface="Times New Roman"/>
                          <a:cs typeface="Times New Roman"/>
                        </a:rPr>
                        <a:t>Deduction of Three Catagories</a:t>
                      </a:r>
                      <a:endParaRPr lang="de-DE"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en-GB" sz="1800" b="1" dirty="0">
                          <a:latin typeface="Calibri"/>
                          <a:ea typeface="Times New Roman"/>
                          <a:cs typeface="Symbol"/>
                        </a:rPr>
                        <a:t>the dog does not guard the Helper HL, but remains with the helper</a:t>
                      </a:r>
                      <a:endParaRPr lang="de-DE" sz="1800" dirty="0">
                        <a:latin typeface="Calibri"/>
                        <a:ea typeface="Times New Roman"/>
                        <a:cs typeface="Symbo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703">
                <a:tc>
                  <a:txBody>
                    <a:bodyPr/>
                    <a:lstStyle/>
                    <a:p>
                      <a:pPr algn="just">
                        <a:spcAft>
                          <a:spcPts val="1000"/>
                        </a:spcAft>
                      </a:pPr>
                      <a:r>
                        <a:rPr lang="en-US" sz="1800" b="1">
                          <a:latin typeface="Calibri"/>
                          <a:ea typeface="Times New Roman"/>
                          <a:cs typeface="Times New Roman"/>
                        </a:rPr>
                        <a:t>Insufficient</a:t>
                      </a:r>
                      <a:endParaRPr lang="de-DE"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en-GB" sz="1800" b="1" dirty="0">
                          <a:latin typeface="Calibri"/>
                          <a:ea typeface="Times New Roman"/>
                          <a:cs typeface="Symbol"/>
                        </a:rPr>
                        <a:t>The dog leaves the helper to go to Handler during approach</a:t>
                      </a:r>
                      <a:endParaRPr lang="de-DE" sz="1800" dirty="0">
                        <a:latin typeface="Calibri"/>
                        <a:ea typeface="Times New Roman"/>
                        <a:cs typeface="Symbo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529">
                <a:tc>
                  <a:txBody>
                    <a:bodyPr/>
                    <a:lstStyle/>
                    <a:p>
                      <a:pPr algn="just">
                        <a:spcAft>
                          <a:spcPts val="1000"/>
                        </a:spcAft>
                      </a:pPr>
                      <a:r>
                        <a:rPr lang="en-US" sz="1800" b="1">
                          <a:latin typeface="Calibri"/>
                          <a:ea typeface="Times New Roman"/>
                          <a:cs typeface="Times New Roman"/>
                        </a:rPr>
                        <a:t>Termination</a:t>
                      </a:r>
                      <a:endParaRPr lang="de-DE"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5000"/>
                        </a:lnSpc>
                        <a:spcAft>
                          <a:spcPts val="800"/>
                        </a:spcAft>
                        <a:buFont typeface="Symbol"/>
                        <a:buChar char=""/>
                        <a:tabLst>
                          <a:tab pos="457200" algn="l"/>
                        </a:tabLst>
                      </a:pPr>
                      <a:r>
                        <a:rPr lang="en-GB" sz="1800" b="1" dirty="0">
                          <a:latin typeface="Calibri"/>
                          <a:ea typeface="Times New Roman"/>
                          <a:cs typeface="Symbol"/>
                        </a:rPr>
                        <a:t>the dog does not withstand the pressure from the Helper HL and comes off the sleeve and backs up</a:t>
                      </a:r>
                      <a:endParaRPr lang="de-DE" sz="1800" dirty="0">
                        <a:latin typeface="Calibri"/>
                        <a:ea typeface="Times New Roman"/>
                        <a:cs typeface="Symbol"/>
                      </a:endParaRPr>
                    </a:p>
                    <a:p>
                      <a:pPr marL="342900" lvl="0" indent="-342900" algn="just">
                        <a:lnSpc>
                          <a:spcPct val="105000"/>
                        </a:lnSpc>
                        <a:spcAft>
                          <a:spcPts val="800"/>
                        </a:spcAft>
                        <a:buFont typeface="Symbol"/>
                        <a:buChar char=""/>
                        <a:tabLst>
                          <a:tab pos="457200" algn="l"/>
                        </a:tabLst>
                      </a:pPr>
                      <a:r>
                        <a:rPr lang="en-GB" sz="1800" b="1" dirty="0">
                          <a:latin typeface="Calibri"/>
                          <a:ea typeface="Times New Roman"/>
                          <a:cs typeface="Symbol"/>
                        </a:rPr>
                        <a:t>the dog leaves the Helper HL before the Judge’s instruction for the handler to approach or the dog handler gives a command for the dog to stay with the helper HL.</a:t>
                      </a:r>
                      <a:endParaRPr lang="de-DE" sz="1800" dirty="0">
                        <a:latin typeface="Calibri"/>
                        <a:ea typeface="Times New Roman"/>
                        <a:cs typeface="Symbo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900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smtClean="0">
                <a:ea typeface="ＭＳ Ｐゴシック" pitchFamily="34" charset="-128"/>
              </a:rPr>
              <a:t>Definition Gebrauchshund</a:t>
            </a:r>
          </a:p>
        </p:txBody>
      </p:sp>
      <p:sp>
        <p:nvSpPr>
          <p:cNvPr id="14339" name="Inhaltsplatzhalter 2"/>
          <p:cNvSpPr>
            <a:spLocks noGrp="1"/>
          </p:cNvSpPr>
          <p:nvPr>
            <p:ph sz="half" idx="1"/>
          </p:nvPr>
        </p:nvSpPr>
        <p:spPr/>
        <p:txBody>
          <a:bodyPr/>
          <a:lstStyle/>
          <a:p>
            <a:r>
              <a:rPr lang="de-DE" smtClean="0">
                <a:ea typeface="ＭＳ Ｐゴシック" pitchFamily="34" charset="-128"/>
              </a:rPr>
              <a:t>Der Gebrauchshund ist ein leistungsfähiger Arbeitshund. Er kann auf Grund seiner Konstitution und seiner Triebanlagen vom Menschen für verschiedene Aufgaben ausgebildet und genutzt werden.</a:t>
            </a:r>
          </a:p>
        </p:txBody>
      </p:sp>
      <p:sp>
        <p:nvSpPr>
          <p:cNvPr id="14340" name="Inhaltsplatzhalter 3"/>
          <p:cNvSpPr>
            <a:spLocks noGrp="1"/>
          </p:cNvSpPr>
          <p:nvPr>
            <p:ph sz="half" idx="2"/>
          </p:nvPr>
        </p:nvSpPr>
        <p:spPr/>
        <p:txBody>
          <a:bodyPr/>
          <a:lstStyle/>
          <a:p>
            <a:r>
              <a:rPr lang="de-DE" smtClean="0">
                <a:ea typeface="ＭＳ Ｐゴシック" pitchFamily="34" charset="-128"/>
              </a:rPr>
              <a:t>A utility dog is an efficient and skilled working dog. By virtue of his constitution and his drive qualities he can be trained and utilised for different tasks.</a:t>
            </a:r>
          </a:p>
        </p:txBody>
      </p:sp>
      <p:sp>
        <p:nvSpPr>
          <p:cNvPr id="5" name="Foliennummernplatzhalter 4"/>
          <p:cNvSpPr>
            <a:spLocks noGrp="1"/>
          </p:cNvSpPr>
          <p:nvPr>
            <p:ph type="sldNum" sz="quarter" idx="12"/>
          </p:nvPr>
        </p:nvSpPr>
        <p:spPr/>
        <p:txBody>
          <a:bodyPr/>
          <a:lstStyle/>
          <a:p>
            <a:fld id="{42060E1C-7F94-48ED-A1E2-7080F3AD8941}" type="slidenum">
              <a:rPr lang="de-DE" smtClean="0"/>
              <a:pPr/>
              <a:t>7</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1085535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57200" y="274638"/>
            <a:ext cx="8229600" cy="922114"/>
          </a:xfrm>
        </p:spPr>
        <p:txBody>
          <a:bodyPr>
            <a:normAutofit fontScale="90000"/>
          </a:bodyPr>
          <a:lstStyle/>
          <a:p>
            <a:r>
              <a:rPr lang="de-DE" sz="3200" dirty="0" smtClean="0">
                <a:ea typeface="ＭＳ Ｐゴシック" pitchFamily="34" charset="-128"/>
              </a:rPr>
              <a:t>Erhalt des Gebrauchshundes/</a:t>
            </a:r>
            <a:r>
              <a:rPr lang="de-DE" sz="3200" dirty="0" err="1" smtClean="0">
                <a:ea typeface="ＭＳ Ｐゴシック" pitchFamily="34" charset="-128"/>
              </a:rPr>
              <a:t>Preservation</a:t>
            </a:r>
            <a:r>
              <a:rPr lang="de-DE" sz="3200" dirty="0" smtClean="0">
                <a:ea typeface="ＭＳ Ｐゴシック" pitchFamily="34" charset="-128"/>
              </a:rPr>
              <a:t> </a:t>
            </a:r>
            <a:r>
              <a:rPr lang="de-DE" sz="3200" dirty="0" err="1" smtClean="0">
                <a:ea typeface="ＭＳ Ｐゴシック" pitchFamily="34" charset="-128"/>
              </a:rPr>
              <a:t>of</a:t>
            </a:r>
            <a:r>
              <a:rPr lang="de-DE" sz="3200" dirty="0" smtClean="0">
                <a:ea typeface="ＭＳ Ｐゴシック" pitchFamily="34" charset="-128"/>
              </a:rPr>
              <a:t> </a:t>
            </a:r>
            <a:r>
              <a:rPr lang="de-DE" sz="3200" dirty="0" err="1" smtClean="0">
                <a:ea typeface="ＭＳ Ｐゴシック" pitchFamily="34" charset="-128"/>
              </a:rPr>
              <a:t>the</a:t>
            </a:r>
            <a:r>
              <a:rPr lang="de-DE" sz="3200" dirty="0" smtClean="0">
                <a:ea typeface="ＭＳ Ｐゴシック" pitchFamily="34" charset="-128"/>
              </a:rPr>
              <a:t> </a:t>
            </a:r>
            <a:r>
              <a:rPr lang="de-DE" sz="3200" dirty="0" err="1" smtClean="0">
                <a:ea typeface="ＭＳ Ｐゴシック" pitchFamily="34" charset="-128"/>
              </a:rPr>
              <a:t>working</a:t>
            </a:r>
            <a:r>
              <a:rPr lang="de-DE" sz="3200" dirty="0" smtClean="0">
                <a:ea typeface="ＭＳ Ｐゴシック" pitchFamily="34" charset="-128"/>
              </a:rPr>
              <a:t> </a:t>
            </a:r>
            <a:r>
              <a:rPr lang="de-DE" sz="3200" dirty="0" err="1" smtClean="0">
                <a:ea typeface="ＭＳ Ｐゴシック" pitchFamily="34" charset="-128"/>
              </a:rPr>
              <a:t>dog</a:t>
            </a:r>
            <a:endParaRPr lang="de-DE" sz="3200" dirty="0" smtClean="0">
              <a:ea typeface="ＭＳ Ｐゴシック" pitchFamily="34" charset="-128"/>
            </a:endParaRPr>
          </a:p>
        </p:txBody>
      </p:sp>
      <p:sp>
        <p:nvSpPr>
          <p:cNvPr id="16387" name="Inhaltsplatzhalter 2"/>
          <p:cNvSpPr>
            <a:spLocks noGrp="1"/>
          </p:cNvSpPr>
          <p:nvPr>
            <p:ph sz="half" idx="1"/>
          </p:nvPr>
        </p:nvSpPr>
        <p:spPr/>
        <p:txBody>
          <a:bodyPr>
            <a:normAutofit lnSpcReduction="10000"/>
          </a:bodyPr>
          <a:lstStyle/>
          <a:p>
            <a:r>
              <a:rPr lang="de-DE" dirty="0" smtClean="0">
                <a:ea typeface="ＭＳ Ｐゴシック" pitchFamily="34" charset="-128"/>
              </a:rPr>
              <a:t>Ausbilden</a:t>
            </a:r>
          </a:p>
          <a:p>
            <a:r>
              <a:rPr lang="de-DE" dirty="0" smtClean="0">
                <a:ea typeface="ＭＳ Ｐゴシック" pitchFamily="34" charset="-128"/>
              </a:rPr>
              <a:t>In Prüfungen sichten</a:t>
            </a:r>
          </a:p>
          <a:p>
            <a:r>
              <a:rPr lang="de-DE" dirty="0" smtClean="0">
                <a:ea typeface="ＭＳ Ｐゴシック" pitchFamily="34" charset="-128"/>
              </a:rPr>
              <a:t>Selektion</a:t>
            </a:r>
          </a:p>
          <a:p>
            <a:r>
              <a:rPr lang="de-DE" dirty="0" smtClean="0">
                <a:ea typeface="ＭＳ Ｐゴシック" pitchFamily="34" charset="-128"/>
              </a:rPr>
              <a:t>Der Zucht zuführen</a:t>
            </a:r>
          </a:p>
          <a:p>
            <a:endParaRPr lang="de-DE" dirty="0" smtClean="0">
              <a:ea typeface="ＭＳ Ｐゴシック" pitchFamily="34" charset="-128"/>
            </a:endParaRPr>
          </a:p>
          <a:p>
            <a:pPr>
              <a:buFont typeface="Wingdings" pitchFamily="2" charset="2"/>
              <a:buChar char="v"/>
            </a:pPr>
            <a:r>
              <a:rPr lang="de-DE" dirty="0" smtClean="0">
                <a:solidFill>
                  <a:srgbClr val="FF0000"/>
                </a:solidFill>
                <a:ea typeface="ＭＳ Ｐゴシック" pitchFamily="34" charset="-128"/>
              </a:rPr>
              <a:t>Diese vier Elemente werden durch unsere Tätigkeit (LR) entscheidend beeinflusst.</a:t>
            </a:r>
          </a:p>
        </p:txBody>
      </p:sp>
      <p:sp>
        <p:nvSpPr>
          <p:cNvPr id="16388" name="Inhaltsplatzhalter 3"/>
          <p:cNvSpPr>
            <a:spLocks noGrp="1"/>
          </p:cNvSpPr>
          <p:nvPr>
            <p:ph sz="half" idx="2"/>
          </p:nvPr>
        </p:nvSpPr>
        <p:spPr/>
        <p:txBody>
          <a:bodyPr>
            <a:normAutofit lnSpcReduction="10000"/>
          </a:bodyPr>
          <a:lstStyle/>
          <a:p>
            <a:r>
              <a:rPr lang="de-DE" smtClean="0">
                <a:ea typeface="ＭＳ Ｐゴシック" pitchFamily="34" charset="-128"/>
              </a:rPr>
              <a:t>Train</a:t>
            </a:r>
          </a:p>
          <a:p>
            <a:r>
              <a:rPr lang="de-DE" smtClean="0">
                <a:ea typeface="ＭＳ Ｐゴシック" pitchFamily="34" charset="-128"/>
              </a:rPr>
              <a:t>Assess in trials</a:t>
            </a:r>
          </a:p>
          <a:p>
            <a:r>
              <a:rPr lang="de-DE" smtClean="0">
                <a:ea typeface="ＭＳ Ｐゴシック" pitchFamily="34" charset="-128"/>
              </a:rPr>
              <a:t>Selection</a:t>
            </a:r>
          </a:p>
          <a:p>
            <a:r>
              <a:rPr lang="de-DE" smtClean="0">
                <a:ea typeface="ＭＳ Ｐゴシック" pitchFamily="34" charset="-128"/>
              </a:rPr>
              <a:t>Allow for breeding</a:t>
            </a:r>
          </a:p>
          <a:p>
            <a:endParaRPr lang="de-DE" smtClean="0">
              <a:ea typeface="ＭＳ Ｐゴシック" pitchFamily="34" charset="-128"/>
            </a:endParaRPr>
          </a:p>
          <a:p>
            <a:pPr>
              <a:buFont typeface="Wingdings" pitchFamily="2" charset="2"/>
              <a:buChar char="v"/>
            </a:pPr>
            <a:r>
              <a:rPr lang="en-US" smtClean="0">
                <a:solidFill>
                  <a:srgbClr val="FF0000"/>
                </a:solidFill>
                <a:ea typeface="ＭＳ Ｐゴシック" pitchFamily="34" charset="-128"/>
              </a:rPr>
              <a:t>These four elements are crucially influenced by our activities.</a:t>
            </a:r>
            <a:endParaRPr lang="de-DE" smtClean="0">
              <a:solidFill>
                <a:srgbClr val="FF0000"/>
              </a:solidFill>
              <a:ea typeface="ＭＳ Ｐゴシック" pitchFamily="34" charset="-128"/>
            </a:endParaRPr>
          </a:p>
          <a:p>
            <a:endParaRPr lang="de-DE" smtClean="0">
              <a:ea typeface="ＭＳ Ｐゴシック" pitchFamily="34" charset="-128"/>
            </a:endParaRPr>
          </a:p>
        </p:txBody>
      </p:sp>
      <p:sp>
        <p:nvSpPr>
          <p:cNvPr id="5" name="Foliennummernplatzhalter 4"/>
          <p:cNvSpPr>
            <a:spLocks noGrp="1"/>
          </p:cNvSpPr>
          <p:nvPr>
            <p:ph type="sldNum" sz="quarter" idx="12"/>
          </p:nvPr>
        </p:nvSpPr>
        <p:spPr/>
        <p:txBody>
          <a:bodyPr/>
          <a:lstStyle/>
          <a:p>
            <a:fld id="{42060E1C-7F94-48ED-A1E2-7080F3AD8941}" type="slidenum">
              <a:rPr lang="de-DE" smtClean="0"/>
              <a:pPr/>
              <a:t>8</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2527831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49238" y="1"/>
            <a:ext cx="8645525" cy="692696"/>
          </a:xfrm>
        </p:spPr>
        <p:txBody>
          <a:bodyPr>
            <a:normAutofit/>
          </a:bodyPr>
          <a:lstStyle/>
          <a:p>
            <a:pPr eaLnBrk="1" hangingPunct="1"/>
            <a:r>
              <a:rPr lang="de-DE" sz="3200" b="1" dirty="0" smtClean="0">
                <a:latin typeface="Gill Sans" pitchFamily="-84" charset="0"/>
                <a:ea typeface="ＭＳ Ｐゴシック" pitchFamily="34" charset="-128"/>
                <a:sym typeface="Gill Sans" pitchFamily="-84" charset="0"/>
              </a:rPr>
              <a:t>Qualifikation</a:t>
            </a:r>
            <a:r>
              <a:rPr lang="en-US" sz="3200" b="1" dirty="0" smtClean="0">
                <a:latin typeface="Gill Sans" pitchFamily="-84" charset="0"/>
                <a:ea typeface="ＭＳ Ｐゴシック" pitchFamily="34" charset="-128"/>
                <a:sym typeface="Gill Sans" pitchFamily="-84" charset="0"/>
              </a:rPr>
              <a:t> des LR</a:t>
            </a:r>
            <a:endParaRPr lang="en-US" sz="3200" b="1" dirty="0" smtClean="0">
              <a:latin typeface="Gill Sans" pitchFamily="-84" charset="0"/>
              <a:ea typeface="ヒラギノ角ゴ ProN W6" pitchFamily="-84" charset="-128"/>
              <a:sym typeface="Gill Sans" pitchFamily="-84" charset="0"/>
            </a:endParaRPr>
          </a:p>
        </p:txBody>
      </p:sp>
      <p:sp>
        <p:nvSpPr>
          <p:cNvPr id="20482" name="Rectangle 2"/>
          <p:cNvSpPr>
            <a:spLocks noGrp="1" noChangeArrowheads="1"/>
          </p:cNvSpPr>
          <p:nvPr>
            <p:ph type="body" idx="1"/>
          </p:nvPr>
        </p:nvSpPr>
        <p:spPr>
          <a:xfrm>
            <a:off x="179388" y="908050"/>
            <a:ext cx="8794750" cy="5592763"/>
          </a:xfrm>
        </p:spPr>
        <p:txBody>
          <a:bodyPr/>
          <a:lstStyle/>
          <a:p>
            <a:pPr marL="481013" lvl="1" eaLnBrk="1" hangingPunct="1">
              <a:buFont typeface="Wingdings" pitchFamily="2" charset="2"/>
              <a:buChar char="Ø"/>
            </a:pPr>
            <a:r>
              <a:rPr lang="de-DE" smtClean="0">
                <a:ea typeface="ＭＳ Ｐゴシック" pitchFamily="34" charset="-128"/>
              </a:rPr>
              <a:t>   </a:t>
            </a:r>
            <a:r>
              <a:rPr lang="de-DE" u="sng" smtClean="0">
                <a:ea typeface="ＭＳ Ｐゴシック" pitchFamily="34" charset="-128"/>
              </a:rPr>
              <a:t>Persönliche Kompetenzen </a:t>
            </a:r>
            <a:r>
              <a:rPr lang="de-DE" smtClean="0">
                <a:ea typeface="ＭＳ Ｐゴシック" pitchFamily="34" charset="-128"/>
              </a:rPr>
              <a:t>im sozialen, emotionalen                und kommunikativen Bereich.</a:t>
            </a:r>
          </a:p>
          <a:p>
            <a:pPr marL="481013" lvl="1" eaLnBrk="1" hangingPunct="1">
              <a:buFont typeface="Arial" pitchFamily="34" charset="0"/>
              <a:buChar char="•"/>
            </a:pPr>
            <a:r>
              <a:rPr lang="de-DE" smtClean="0">
                <a:ea typeface="ＭＳ Ｐゴシック" pitchFamily="34" charset="-128"/>
              </a:rPr>
              <a:t>  Mensch und Hund gerecht werden.</a:t>
            </a:r>
          </a:p>
          <a:p>
            <a:pPr marL="481013" lvl="1" eaLnBrk="1" hangingPunct="1">
              <a:buFont typeface="Arial" pitchFamily="34" charset="0"/>
              <a:buChar char="•"/>
            </a:pPr>
            <a:r>
              <a:rPr lang="de-DE" smtClean="0">
                <a:ea typeface="ＭＳ Ｐゴシック" pitchFamily="34" charset="-128"/>
              </a:rPr>
              <a:t>  Vielfältige Lebenserfahrung</a:t>
            </a:r>
          </a:p>
          <a:p>
            <a:pPr marL="481013" lvl="1" eaLnBrk="1" hangingPunct="1">
              <a:buFont typeface="Arial" pitchFamily="34" charset="0"/>
              <a:buNone/>
            </a:pPr>
            <a:r>
              <a:rPr lang="de-DE" smtClean="0">
                <a:ea typeface="ＭＳ Ｐゴシック" pitchFamily="34" charset="-128"/>
              </a:rPr>
              <a:t>  </a:t>
            </a:r>
            <a:endParaRPr lang="en-US" smtClean="0">
              <a:ea typeface="ＭＳ Ｐゴシック" pitchFamily="34" charset="-128"/>
            </a:endParaRPr>
          </a:p>
          <a:p>
            <a:pPr marL="481013" lvl="1" eaLnBrk="1" hangingPunct="1">
              <a:spcBef>
                <a:spcPts val="1400"/>
              </a:spcBef>
              <a:buFont typeface="Wingdings" pitchFamily="2" charset="2"/>
              <a:buChar char="Ø"/>
            </a:pPr>
            <a:r>
              <a:rPr lang="en-US" smtClean="0">
                <a:ea typeface="ＭＳ Ｐゴシック" pitchFamily="34" charset="-128"/>
              </a:rPr>
              <a:t>  </a:t>
            </a:r>
            <a:r>
              <a:rPr lang="en-US" u="sng" smtClean="0">
                <a:ea typeface="ＭＳ Ｐゴシック" pitchFamily="34" charset="-128"/>
              </a:rPr>
              <a:t>Fachliche Verpflichtung</a:t>
            </a:r>
          </a:p>
          <a:p>
            <a:pPr marL="749300" lvl="2" eaLnBrk="1" hangingPunct="1">
              <a:spcBef>
                <a:spcPts val="1400"/>
              </a:spcBef>
            </a:pPr>
            <a:r>
              <a:rPr lang="en-US" smtClean="0">
                <a:ea typeface="ＭＳ Ｐゴシック" pitchFamily="34" charset="-128"/>
              </a:rPr>
              <a:t>Kenntnisse über Grundlage und Kriterien innerhalb der PO.</a:t>
            </a:r>
          </a:p>
          <a:p>
            <a:pPr marL="749300" lvl="2" eaLnBrk="1" hangingPunct="1">
              <a:spcBef>
                <a:spcPts val="1400"/>
              </a:spcBef>
            </a:pPr>
            <a:r>
              <a:rPr lang="en-US" smtClean="0">
                <a:ea typeface="ＭＳ Ｐゴシック" pitchFamily="34" charset="-128"/>
              </a:rPr>
              <a:t>Fundiertes Wissen über das Lernverhalten von Hunden.</a:t>
            </a:r>
          </a:p>
          <a:p>
            <a:pPr marL="749300" lvl="2" eaLnBrk="1" hangingPunct="1">
              <a:spcBef>
                <a:spcPts val="1400"/>
              </a:spcBef>
            </a:pPr>
            <a:r>
              <a:rPr lang="en-US" smtClean="0">
                <a:ea typeface="ＭＳ Ｐゴシック" pitchFamily="34" charset="-128"/>
              </a:rPr>
              <a:t>Erkennen von Stressverhalten bei Hunden</a:t>
            </a:r>
          </a:p>
          <a:p>
            <a:pPr marL="1017588" lvl="3" eaLnBrk="1" hangingPunct="1">
              <a:spcBef>
                <a:spcPts val="1400"/>
              </a:spcBef>
            </a:pPr>
            <a:r>
              <a:rPr lang="en-US" smtClean="0">
                <a:ea typeface="ＭＳ Ｐゴシック" pitchFamily="34" charset="-128"/>
              </a:rPr>
              <a:t>Deuten der Stress-Symptome </a:t>
            </a:r>
          </a:p>
        </p:txBody>
      </p:sp>
      <p:sp>
        <p:nvSpPr>
          <p:cNvPr id="4" name="Foliennummernplatzhalter 3"/>
          <p:cNvSpPr>
            <a:spLocks noGrp="1"/>
          </p:cNvSpPr>
          <p:nvPr>
            <p:ph type="sldNum" sz="quarter" idx="12"/>
          </p:nvPr>
        </p:nvSpPr>
        <p:spPr/>
        <p:txBody>
          <a:bodyPr/>
          <a:lstStyle/>
          <a:p>
            <a:fld id="{42060E1C-7F94-48ED-A1E2-7080F3AD8941}" type="slidenum">
              <a:rPr lang="de-DE" smtClean="0"/>
              <a:pPr/>
              <a:t>9</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extLst>
      <p:ext uri="{BB962C8B-B14F-4D97-AF65-F5344CB8AC3E}">
        <p14:creationId xmlns:p14="http://schemas.microsoft.com/office/powerpoint/2010/main" val="6677058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48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48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4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5" autoUpdateAnimBg="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3376</Words>
  <Application>Microsoft Office PowerPoint</Application>
  <PresentationFormat>Bildschirmpräsentation (4:3)</PresentationFormat>
  <Paragraphs>516</Paragraphs>
  <Slides>61</Slides>
  <Notes>10</Notes>
  <HiddenSlides>0</HiddenSlides>
  <MMClips>0</MMClips>
  <ScaleCrop>false</ScaleCrop>
  <HeadingPairs>
    <vt:vector size="4" baseType="variant">
      <vt:variant>
        <vt:lpstr>Design</vt:lpstr>
      </vt:variant>
      <vt:variant>
        <vt:i4>1</vt:i4>
      </vt:variant>
      <vt:variant>
        <vt:lpstr>Folientitel</vt:lpstr>
      </vt:variant>
      <vt:variant>
        <vt:i4>61</vt:i4>
      </vt:variant>
    </vt:vector>
  </HeadingPairs>
  <TitlesOfParts>
    <vt:vector size="62" baseType="lpstr">
      <vt:lpstr>Larissa</vt:lpstr>
      <vt:lpstr>FCI IGP Richterseminar 2018 Nova Gorica, Slowenien</vt:lpstr>
      <vt:lpstr>Das internationale Prüfungswesen für Gebrauchshunde   Grundlage: FCI PO 2019   Hinweise und Erklärungen  Hints and explanations</vt:lpstr>
      <vt:lpstr>Prüfungsordnung</vt:lpstr>
      <vt:lpstr>Präambel</vt:lpstr>
      <vt:lpstr>Ausbildung</vt:lpstr>
      <vt:lpstr>Basis moderner Ausbildung/Basis of modern Training</vt:lpstr>
      <vt:lpstr>Definition Gebrauchshund</vt:lpstr>
      <vt:lpstr>Erhalt des Gebrauchshundes/Preservation of the working dog</vt:lpstr>
      <vt:lpstr>Qualifikation des LR</vt:lpstr>
      <vt:lpstr>Qualification of working judges</vt:lpstr>
      <vt:lpstr>Fachliche Kenntnisse</vt:lpstr>
      <vt:lpstr>Verhaltensentwicklung bei Welpen Behavioral Development (Strodtbeck/Borchert)</vt:lpstr>
      <vt:lpstr>Sozialisationsphase/Socialization phase </vt:lpstr>
      <vt:lpstr>Wesen</vt:lpstr>
      <vt:lpstr>Character</vt:lpstr>
      <vt:lpstr>Angst</vt:lpstr>
      <vt:lpstr>Fear</vt:lpstr>
      <vt:lpstr>Leben ist Lernen und Problemlösen</vt:lpstr>
      <vt:lpstr>Life is learning and problem solving</vt:lpstr>
      <vt:lpstr>Kommunikation/Communication </vt:lpstr>
      <vt:lpstr>Lernverhalten/Principles of Learning</vt:lpstr>
      <vt:lpstr>Lernformen/Forms of Learning</vt:lpstr>
      <vt:lpstr>Stressoren für den Hund/ Stress factors for the dog</vt:lpstr>
      <vt:lpstr>Konflikte belasten Körper und führen zu Stress/Conflicts strain the body and lead to stress Vier Antwortmöglichkeiten/ Four response options</vt:lpstr>
      <vt:lpstr>Emotionen/ Emotions</vt:lpstr>
      <vt:lpstr>Gewünschte Emotionen/Desired Emotions</vt:lpstr>
      <vt:lpstr>Stresssymptome</vt:lpstr>
      <vt:lpstr>Stress</vt:lpstr>
      <vt:lpstr>Richter, „Botschafter des Vereins“</vt:lpstr>
      <vt:lpstr>Leistungsprüfungen</vt:lpstr>
      <vt:lpstr>Performance Tests</vt:lpstr>
      <vt:lpstr>Beurteilung von Hundeverhalten</vt:lpstr>
      <vt:lpstr>Judging</vt:lpstr>
      <vt:lpstr>Beurteilen</vt:lpstr>
      <vt:lpstr>Judging</vt:lpstr>
      <vt:lpstr>Beurteilen</vt:lpstr>
      <vt:lpstr>Judging</vt:lpstr>
      <vt:lpstr>Prädikate</vt:lpstr>
      <vt:lpstr>Predicates</vt:lpstr>
      <vt:lpstr>Abteilung C</vt:lpstr>
      <vt:lpstr>PowerPoint-Präsentation</vt:lpstr>
      <vt:lpstr>Prüfelemente für die Beurteilung des Schutzdienstes Assessment criteria of the dogs behavior in protection work</vt:lpstr>
      <vt:lpstr>Prüfelement: Griff</vt:lpstr>
      <vt:lpstr>Grip </vt:lpstr>
      <vt:lpstr>Wirkungsvoller, fester, ruhiger, voller, beständiger, sicherer Griff</vt:lpstr>
      <vt:lpstr>  Die Verteidigungsübungen gliedern sich in: The defence exercises are divided in:</vt:lpstr>
      <vt:lpstr> Alle Verteidigungsübungen (defending exercises)bestehen aus:</vt:lpstr>
      <vt:lpstr>Eröffnung (opening)</vt:lpstr>
      <vt:lpstr>Eröffnung - Ansatzgriff</vt:lpstr>
      <vt:lpstr>Eröffnung/Ansatzgriff</vt:lpstr>
      <vt:lpstr>Eröffnung/Ansatzgriff </vt:lpstr>
      <vt:lpstr>Belastung (pressure phase)</vt:lpstr>
      <vt:lpstr>Stockbelastungstest</vt:lpstr>
      <vt:lpstr>Übergangsphase (Transitionphase)</vt:lpstr>
      <vt:lpstr>Übergangsphase/Transitionphase</vt:lpstr>
      <vt:lpstr>Ablassen (directly, clear)</vt:lpstr>
      <vt:lpstr>Pflichtentwertungen mandatory deduction</vt:lpstr>
      <vt:lpstr>Bewachung (guarding phase)</vt:lpstr>
      <vt:lpstr>Bewachung nach PO</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FCI IGP Richterseminar 2018 Nova Gorica, Slowenien</dc:title>
  <dc:creator>Elisabeth Manner</dc:creator>
  <cp:lastModifiedBy>Elisabeth Manner</cp:lastModifiedBy>
  <cp:revision>1</cp:revision>
  <dcterms:created xsi:type="dcterms:W3CDTF">2018-11-09T13:42:09Z</dcterms:created>
  <dcterms:modified xsi:type="dcterms:W3CDTF">2018-11-09T13:43:15Z</dcterms:modified>
</cp:coreProperties>
</file>